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trictFirstAndLastChars="0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40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6">
          <p15:clr>
            <a:srgbClr val="9AA0A6"/>
          </p15:clr>
        </p15:guide>
        <p15:guide id="2" orient="horz" pos="125">
          <p15:clr>
            <a:srgbClr val="9AA0A6"/>
          </p15:clr>
        </p15:guide>
        <p15:guide id="3" orient="horz" pos="221">
          <p15:clr>
            <a:srgbClr val="9AA0A6"/>
          </p15:clr>
        </p15:guide>
        <p15:guide id="4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huA9Cb9nRn/3ZsV1JhPEjH5Zdi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3B78C6-E098-4A3E-9CF6-D699C07F0005}">
  <a:tblStyle styleId="{8D3B78C6-E098-4A3E-9CF6-D699C07F000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366F55D-BA98-4EE5-BE27-009C59C621AC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>
        <p:scale>
          <a:sx n="150" d="100"/>
          <a:sy n="150" d="100"/>
        </p:scale>
        <p:origin x="1504" y="-1792"/>
      </p:cViewPr>
      <p:guideLst>
        <p:guide orient="horz" pos="186"/>
        <p:guide orient="horz" pos="125"/>
        <p:guide orient="horz" pos="2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86346587d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g1086346587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0404dce02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7" name="Google Shape;257;g10404dce0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0404dce022_0_3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4" name="Google Shape;274;g10404dce022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0404dce022_0_6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1" name="Google Shape;291;g10404dce022_0_6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077aa2411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2" name="Google Shape;312;g1077aa241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8" name="Google Shape;34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6d68ef531_1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3" name="Google Shape;373;g106d68ef531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10404dce022_0_5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4" name="Google Shape;394;g10404dce022_0_5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10404dce022_0_5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5" name="Google Shape;415;g10404dce022_0_5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8" name="Google Shape;42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059b4d9607_0_1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7" name="Google Shape;487;g1059b4d9607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1059b4d9607_0_28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4" name="Google Shape;524;g1059b4d9607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10404dce022_0_8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6" name="Google Shape;546;g10404dce022_0_8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2" name="Google Shape;57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6" name="Google Shape;58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1059b4d9607_0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2" name="Google Shape;612;g1059b4d9607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g10404dce022_0_7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40" name="Google Shape;640;g10404dce022_0_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10404dce022_0_7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59" name="Google Shape;659;g10404dce022_0_7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10c176ee8a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72" name="Google Shape;672;g10c176ee8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9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1086346587d_0_11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92" name="Google Shape;692;g1086346587d_0_1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1086346587d_0_11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3" name="Google Shape;703;g1086346587d_0_1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1086346587d_0_11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9" name="Google Shape;719;g1086346587d_0_1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108b34d038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1" name="Google Shape;731;g108b34d03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9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g1086346587d_0_128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6" name="Google Shape;866;g1086346587d_0_1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g1086346587d_0_12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7" name="Google Shape;877;g1086346587d_0_12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086346587d_0_13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8" name="Google Shape;888;g1086346587d_0_1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g1086346587d_0_13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5" name="Google Shape;935;g1086346587d_0_1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g1086346587d_0_13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7" name="Google Shape;947;g1086346587d_0_1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404dce022_0_2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10404dce022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0404dce022_0_38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g10404dce022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9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404dce022_0_4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0" name="Google Shape;180;g10404dce022_0_4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06d68ef531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106d68ef53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0404dce022_0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g10404dce022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86346587d_0_3"/>
          <p:cNvSpPr/>
          <p:nvPr/>
        </p:nvSpPr>
        <p:spPr>
          <a:xfrm rot="-5400000">
            <a:off x="-4593000" y="4593000"/>
            <a:ext cx="9906000" cy="720000"/>
          </a:xfrm>
          <a:prstGeom prst="rect">
            <a:avLst/>
          </a:prstGeom>
          <a:solidFill>
            <a:srgbClr val="CC0000"/>
          </a:solidFill>
          <a:ln w="38100" cap="flat" cmpd="sng">
            <a:solidFill>
              <a:srgbClr val="CC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AQA </a:t>
            </a:r>
            <a:r>
              <a:rPr lang="en-US"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Combined</a:t>
            </a:r>
            <a:r>
              <a:rPr lang="en-US"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Science (9-1)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g1086346587d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7830" y="9139232"/>
            <a:ext cx="3250936" cy="71947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1086346587d_0_3"/>
          <p:cNvSpPr/>
          <p:nvPr/>
        </p:nvSpPr>
        <p:spPr>
          <a:xfrm>
            <a:off x="837846" y="0"/>
            <a:ext cx="132900" cy="9906000"/>
          </a:xfrm>
          <a:prstGeom prst="rect">
            <a:avLst/>
          </a:prstGeom>
          <a:solidFill>
            <a:srgbClr val="CC0000"/>
          </a:solidFill>
          <a:ln w="38100" cap="flat" cmpd="sng">
            <a:solidFill>
              <a:srgbClr val="CC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086346587d_0_3"/>
          <p:cNvSpPr/>
          <p:nvPr/>
        </p:nvSpPr>
        <p:spPr>
          <a:xfrm>
            <a:off x="5517930" y="3632795"/>
            <a:ext cx="454800" cy="907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1086346587d_0_3"/>
          <p:cNvSpPr txBox="1"/>
          <p:nvPr/>
        </p:nvSpPr>
        <p:spPr>
          <a:xfrm>
            <a:off x="1088604" y="268405"/>
            <a:ext cx="5769300" cy="53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400"/>
              <a:buFont typeface="Arial"/>
              <a:buNone/>
            </a:pPr>
            <a:r>
              <a:rPr lang="en-US" sz="960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GCSE</a:t>
            </a:r>
            <a:endParaRPr sz="9600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rPr lang="en-US" sz="960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Chemistry</a:t>
            </a:r>
            <a:endParaRPr sz="9600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i="0" u="none" strike="noStrike" cap="none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i="0" u="none" strike="noStrike" cap="none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800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Paper 1</a:t>
            </a:r>
            <a:endParaRPr sz="4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Exam Question </a:t>
            </a:r>
            <a:endParaRPr sz="4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Workbook</a:t>
            </a:r>
            <a:endParaRPr sz="4000">
              <a:solidFill>
                <a:srgbClr val="1E60E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" name="Google Shape;246;g10404dce022_0_3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7" name="Google Shape;247;g10404dce022_0_34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g10404dce022_0_34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Draw a dot and cross diagram of the following simple molecules - 2 marks per Q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49" name="Google Shape;249;g10404dce022_0_3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0" name="Google Shape;250;g10404dce022_0_3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1" name="Google Shape;251;g10404dce022_0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2" name="Google Shape;252;g10404dce022_0_3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3" name="Google Shape;253;g10404dce022_0_3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54" name="Google Shape;254;g10404dce022_0_34"/>
          <p:cNvGraphicFramePr/>
          <p:nvPr/>
        </p:nvGraphicFramePr>
        <p:xfrm>
          <a:off x="491475" y="1314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295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(H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sng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Chlorine (Cl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chloride (HCl):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Water (H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₂O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Methane (CH</a:t>
                      </a:r>
                      <a:r>
                        <a:rPr lang="en-US" sz="1400" u="none" strike="noStrike" cap="none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₄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Nitrogen (NH</a:t>
                      </a:r>
                      <a:r>
                        <a:rPr lang="en-US" sz="1400" u="none" strike="noStrike" cap="none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₃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Oxygen (O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Carbon dioxide (CO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" name="Google Shape;259;g10404dce022_0_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0" name="Google Shape;260;g10404dce022_0_0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g10404dce022_0_0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Describe what happens when a lithium atom reacts with a fluorine atom.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62" name="Google Shape;262;g10404dce022_0_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3" name="Google Shape;263;g10404dce022_0_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10404dce022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5" name="Google Shape;265;g10404dce022_0_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6" name="Google Shape;266;g10404dce022_0_0"/>
          <p:cNvPicPr preferRelativeResize="0"/>
          <p:nvPr/>
        </p:nvPicPr>
        <p:blipFill rotWithShape="1">
          <a:blip r:embed="rId4">
            <a:alphaModFix/>
          </a:blip>
          <a:srcRect l="28456" t="22569" r="28586" b="41577"/>
          <a:stretch/>
        </p:blipFill>
        <p:spPr>
          <a:xfrm>
            <a:off x="420100" y="1488625"/>
            <a:ext cx="6057700" cy="31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10404dce022_0_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10404dce022_0_0"/>
          <p:cNvSpPr txBox="1"/>
          <p:nvPr/>
        </p:nvSpPr>
        <p:spPr>
          <a:xfrm>
            <a:off x="6407100" y="44137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[4]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g10404dce022_0_0"/>
          <p:cNvSpPr txBox="1"/>
          <p:nvPr/>
        </p:nvSpPr>
        <p:spPr>
          <a:xfrm>
            <a:off x="403096" y="51266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why diamond has a high melting point.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0" name="Google Shape;270;g10404dce022_0_0"/>
          <p:cNvPicPr preferRelativeResize="0"/>
          <p:nvPr/>
        </p:nvPicPr>
        <p:blipFill rotWithShape="1">
          <a:blip r:embed="rId4">
            <a:alphaModFix/>
          </a:blip>
          <a:srcRect l="28456" t="22569" r="28586" b="41577"/>
          <a:stretch/>
        </p:blipFill>
        <p:spPr>
          <a:xfrm>
            <a:off x="420100" y="5755825"/>
            <a:ext cx="6057700" cy="31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g10404dce022_0_0"/>
          <p:cNvSpPr txBox="1"/>
          <p:nvPr/>
        </p:nvSpPr>
        <p:spPr>
          <a:xfrm>
            <a:off x="6407100" y="86809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" name="Google Shape;276;g10404dce022_0_321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7" name="Google Shape;277;g10404dce022_0_321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g10404dce022_0_321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what is needed for sodium fluoride to conduct electricity.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79" name="Google Shape;279;g10404dce022_0_321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0" name="Google Shape;280;g10404dce022_0_321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1" name="Google Shape;281;g10404dce022_0_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2" name="Google Shape;282;g10404dce022_0_321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83" name="Google Shape;283;g10404dce022_0_321"/>
          <p:cNvPicPr preferRelativeResize="0"/>
          <p:nvPr/>
        </p:nvPicPr>
        <p:blipFill rotWithShape="1">
          <a:blip r:embed="rId4">
            <a:alphaModFix/>
          </a:blip>
          <a:srcRect l="28456" t="22569" r="28586" b="41577"/>
          <a:stretch/>
        </p:blipFill>
        <p:spPr>
          <a:xfrm>
            <a:off x="420100" y="1488625"/>
            <a:ext cx="6057700" cy="31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g10404dce022_0_321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g10404dce022_0_321"/>
          <p:cNvSpPr txBox="1"/>
          <p:nvPr/>
        </p:nvSpPr>
        <p:spPr>
          <a:xfrm>
            <a:off x="6407100" y="44137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g10404dce022_0_321"/>
          <p:cNvSpPr txBox="1"/>
          <p:nvPr/>
        </p:nvSpPr>
        <p:spPr>
          <a:xfrm>
            <a:off x="403096" y="51266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how magnesium conducts heat energy.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7" name="Google Shape;287;g10404dce022_0_321"/>
          <p:cNvPicPr preferRelativeResize="0"/>
          <p:nvPr/>
        </p:nvPicPr>
        <p:blipFill rotWithShape="1">
          <a:blip r:embed="rId4">
            <a:alphaModFix/>
          </a:blip>
          <a:srcRect l="28456" t="22569" r="28586" b="41577"/>
          <a:stretch/>
        </p:blipFill>
        <p:spPr>
          <a:xfrm>
            <a:off x="420100" y="5755825"/>
            <a:ext cx="6057700" cy="3159575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10404dce022_0_321"/>
          <p:cNvSpPr txBox="1"/>
          <p:nvPr/>
        </p:nvSpPr>
        <p:spPr>
          <a:xfrm>
            <a:off x="6407100" y="86809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Google Shape;293;g10404dce022_0_649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4" name="Google Shape;294;g10404dce022_0_649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g10404dce022_0_649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Explain why particles in a solid cannot fill a container.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96" name="Google Shape;296;g10404dce022_0_649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7" name="Google Shape;297;g10404dce022_0_649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g10404dce022_0_6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9" name="Google Shape;299;g10404dce022_0_649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00" name="Google Shape;300;g10404dce022_0_649"/>
          <p:cNvPicPr preferRelativeResize="0"/>
          <p:nvPr/>
        </p:nvPicPr>
        <p:blipFill rotWithShape="1">
          <a:blip r:embed="rId4">
            <a:alphaModFix/>
          </a:blip>
          <a:srcRect l="28456" t="22570" r="28586" b="56431"/>
          <a:stretch/>
        </p:blipFill>
        <p:spPr>
          <a:xfrm>
            <a:off x="420100" y="1488625"/>
            <a:ext cx="6057700" cy="1850474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g10404dce022_0_649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10404dce022_0_649"/>
          <p:cNvSpPr txBox="1"/>
          <p:nvPr/>
        </p:nvSpPr>
        <p:spPr>
          <a:xfrm>
            <a:off x="6407100" y="30421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10404dce022_0_649"/>
          <p:cNvSpPr/>
          <p:nvPr/>
        </p:nvSpPr>
        <p:spPr>
          <a:xfrm>
            <a:off x="270368" y="37963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g10404dce022_0_649"/>
          <p:cNvSpPr txBox="1"/>
          <p:nvPr/>
        </p:nvSpPr>
        <p:spPr>
          <a:xfrm>
            <a:off x="403096" y="37550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Explain why a liquid cannot be compressed.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" name="Google Shape;305;g10404dce022_0_649"/>
          <p:cNvPicPr preferRelativeResize="0"/>
          <p:nvPr/>
        </p:nvPicPr>
        <p:blipFill rotWithShape="1">
          <a:blip r:embed="rId4">
            <a:alphaModFix/>
          </a:blip>
          <a:srcRect l="28456" t="22568" r="28586" b="57142"/>
          <a:stretch/>
        </p:blipFill>
        <p:spPr>
          <a:xfrm>
            <a:off x="420100" y="4384225"/>
            <a:ext cx="6057700" cy="1787975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g10404dce022_0_649"/>
          <p:cNvSpPr txBox="1"/>
          <p:nvPr/>
        </p:nvSpPr>
        <p:spPr>
          <a:xfrm>
            <a:off x="6407100" y="60139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g10404dce022_0_649"/>
          <p:cNvSpPr txBox="1"/>
          <p:nvPr/>
        </p:nvSpPr>
        <p:spPr>
          <a:xfrm>
            <a:off x="403096" y="6574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Explain why a gas can be compressed.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" name="Google Shape;308;g10404dce022_0_649"/>
          <p:cNvPicPr preferRelativeResize="0"/>
          <p:nvPr/>
        </p:nvPicPr>
        <p:blipFill rotWithShape="1">
          <a:blip r:embed="rId4">
            <a:alphaModFix/>
          </a:blip>
          <a:srcRect l="28456" t="22568" r="28586" b="57142"/>
          <a:stretch/>
        </p:blipFill>
        <p:spPr>
          <a:xfrm>
            <a:off x="420100" y="7203625"/>
            <a:ext cx="6057700" cy="1787975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g10404dce022_0_649"/>
          <p:cNvSpPr txBox="1"/>
          <p:nvPr/>
        </p:nvSpPr>
        <p:spPr>
          <a:xfrm>
            <a:off x="6407100" y="87571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" name="Google Shape;314;g1077aa24118_0_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5" name="Google Shape;315;g1077aa24118_0_0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1077aa24118_0_0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16. Explain why aluminium fluoride has a high melting point.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7" name="Google Shape;317;g1077aa24118_0_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8" name="Google Shape;318;g1077aa24118_0_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9" name="Google Shape;319;g1077aa24118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0" name="Google Shape;320;g1077aa24118_0_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1" name="Google Shape;321;g1077aa24118_0_0"/>
          <p:cNvPicPr preferRelativeResize="0"/>
          <p:nvPr/>
        </p:nvPicPr>
        <p:blipFill rotWithShape="1">
          <a:blip r:embed="rId4">
            <a:alphaModFix/>
          </a:blip>
          <a:srcRect l="28456" t="22570" r="28586" b="56431"/>
          <a:stretch/>
        </p:blipFill>
        <p:spPr>
          <a:xfrm>
            <a:off x="420100" y="1488625"/>
            <a:ext cx="6057700" cy="1850474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g1077aa24118_0_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1077aa24118_0_0"/>
          <p:cNvSpPr txBox="1"/>
          <p:nvPr/>
        </p:nvSpPr>
        <p:spPr>
          <a:xfrm>
            <a:off x="6407100" y="30421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" name="Google Shape;328;p19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9" name="Google Shape;329;p19"/>
          <p:cNvSpPr txBox="1"/>
          <p:nvPr/>
        </p:nvSpPr>
        <p:spPr>
          <a:xfrm>
            <a:off x="403096" y="859411"/>
            <a:ext cx="64548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Nitric acid contains 4.6 g of nitrogen dioxide in 150 cm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 the concentration of nitrogen dioxide in g per dm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³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30" name="Google Shape;330;p19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Quantitative Chemistry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1" name="Google Shape;331;p19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2" name="Google Shape;33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3" name="Google Shape;333;p19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4" name="Google Shape;334;p19"/>
          <p:cNvPicPr preferRelativeResize="0"/>
          <p:nvPr/>
        </p:nvPicPr>
        <p:blipFill rotWithShape="1">
          <a:blip r:embed="rId4">
            <a:alphaModFix/>
          </a:blip>
          <a:srcRect l="28456" t="22575" r="28587" b="62645"/>
          <a:stretch/>
        </p:blipFill>
        <p:spPr>
          <a:xfrm>
            <a:off x="403096" y="1922761"/>
            <a:ext cx="6057698" cy="1302534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19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9"/>
          <p:cNvSpPr txBox="1"/>
          <p:nvPr/>
        </p:nvSpPr>
        <p:spPr>
          <a:xfrm>
            <a:off x="6390102" y="351171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7" name="Google Shape;337;p19"/>
          <p:cNvPicPr preferRelativeResize="0"/>
          <p:nvPr/>
        </p:nvPicPr>
        <p:blipFill rotWithShape="1">
          <a:blip r:embed="rId4">
            <a:alphaModFix/>
          </a:blip>
          <a:srcRect l="54178" t="22576" r="31148" b="76222"/>
          <a:stretch/>
        </p:blipFill>
        <p:spPr>
          <a:xfrm>
            <a:off x="3308685" y="3704085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19"/>
          <p:cNvSpPr/>
          <p:nvPr/>
        </p:nvSpPr>
        <p:spPr>
          <a:xfrm>
            <a:off x="1816771" y="3511713"/>
            <a:ext cx="1403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9"/>
          <p:cNvSpPr/>
          <p:nvPr/>
        </p:nvSpPr>
        <p:spPr>
          <a:xfrm>
            <a:off x="4891602" y="3488347"/>
            <a:ext cx="1403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 per dm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9"/>
          <p:cNvSpPr txBox="1"/>
          <p:nvPr/>
        </p:nvSpPr>
        <p:spPr>
          <a:xfrm>
            <a:off x="400302" y="4657543"/>
            <a:ext cx="64548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Calculate the percentage by mass of oxygen in sulfuric acid (H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₄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to 1 d.p.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 atomic masses (Ar): H = 1, S = 32 &amp; O = 16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 formula mass (Mr): H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₄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98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9"/>
          <p:cNvSpPr txBox="1"/>
          <p:nvPr/>
        </p:nvSpPr>
        <p:spPr>
          <a:xfrm>
            <a:off x="6390102" y="84083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2" name="Google Shape;342;p19"/>
          <p:cNvPicPr preferRelativeResize="0"/>
          <p:nvPr/>
        </p:nvPicPr>
        <p:blipFill rotWithShape="1">
          <a:blip r:embed="rId4">
            <a:alphaModFix/>
          </a:blip>
          <a:srcRect l="54178" t="22576" r="31148" b="76222"/>
          <a:stretch/>
        </p:blipFill>
        <p:spPr>
          <a:xfrm>
            <a:off x="3248525" y="8600754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9"/>
          <p:cNvSpPr/>
          <p:nvPr/>
        </p:nvSpPr>
        <p:spPr>
          <a:xfrm>
            <a:off x="649705" y="8408382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Percentage by mass of oxygen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9"/>
          <p:cNvSpPr/>
          <p:nvPr/>
        </p:nvSpPr>
        <p:spPr>
          <a:xfrm>
            <a:off x="4232106" y="8446865"/>
            <a:ext cx="1403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5" name="Google Shape;345;p19"/>
          <p:cNvPicPr preferRelativeResize="0"/>
          <p:nvPr/>
        </p:nvPicPr>
        <p:blipFill rotWithShape="1">
          <a:blip r:embed="rId4">
            <a:alphaModFix/>
          </a:blip>
          <a:srcRect l="28456" t="22575" r="28587" b="53328"/>
          <a:stretch/>
        </p:blipFill>
        <p:spPr>
          <a:xfrm>
            <a:off x="400302" y="5889340"/>
            <a:ext cx="6057700" cy="2123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0" name="Google Shape;350;p2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1" name="Google Shape;351;p20"/>
          <p:cNvSpPr txBox="1"/>
          <p:nvPr/>
        </p:nvSpPr>
        <p:spPr>
          <a:xfrm>
            <a:off x="403096" y="859411"/>
            <a:ext cx="6454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(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H)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many atoms are there in 2 g of magnesium?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Avogadro’s constant is 6.02x10²³ per mole.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 of Mg = 24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52" name="Google Shape;352;p2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Quantitative Chemistry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3" name="Google Shape;353;p2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4" name="Google Shape;35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5" name="Google Shape;355;p2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56" name="Google Shape;356;p20"/>
          <p:cNvPicPr preferRelativeResize="0"/>
          <p:nvPr/>
        </p:nvPicPr>
        <p:blipFill rotWithShape="1">
          <a:blip r:embed="rId4">
            <a:alphaModFix/>
          </a:blip>
          <a:srcRect l="28456" t="22575" r="28587" b="62645"/>
          <a:stretch/>
        </p:blipFill>
        <p:spPr>
          <a:xfrm>
            <a:off x="403096" y="1922761"/>
            <a:ext cx="6057698" cy="1302534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2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8" name="Google Shape;358;p20"/>
          <p:cNvPicPr preferRelativeResize="0"/>
          <p:nvPr/>
        </p:nvPicPr>
        <p:blipFill rotWithShape="1">
          <a:blip r:embed="rId4">
            <a:alphaModFix/>
          </a:blip>
          <a:srcRect l="54178" t="22576" r="31148" b="76222"/>
          <a:stretch/>
        </p:blipFill>
        <p:spPr>
          <a:xfrm>
            <a:off x="3251319" y="3554491"/>
            <a:ext cx="2069437" cy="10592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20"/>
          <p:cNvSpPr/>
          <p:nvPr/>
        </p:nvSpPr>
        <p:spPr>
          <a:xfrm>
            <a:off x="652499" y="3362119"/>
            <a:ext cx="257042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Number of atoms in 2 g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20"/>
          <p:cNvSpPr txBox="1"/>
          <p:nvPr/>
        </p:nvSpPr>
        <p:spPr>
          <a:xfrm>
            <a:off x="6390102" y="33783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20"/>
          <p:cNvSpPr/>
          <p:nvPr/>
        </p:nvSpPr>
        <p:spPr>
          <a:xfrm>
            <a:off x="424296" y="4175834"/>
            <a:ext cx="578600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Balance this symbol equation: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H₂     +     N₂     →     NH₃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20"/>
          <p:cNvSpPr txBox="1"/>
          <p:nvPr/>
        </p:nvSpPr>
        <p:spPr>
          <a:xfrm>
            <a:off x="6390102" y="46875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0"/>
          <p:cNvSpPr/>
          <p:nvPr/>
        </p:nvSpPr>
        <p:spPr>
          <a:xfrm>
            <a:off x="422146" y="5203020"/>
            <a:ext cx="578600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Balance this symbol equation: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Al₂O₃     →     Al     +     O₂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0"/>
          <p:cNvSpPr txBox="1"/>
          <p:nvPr/>
        </p:nvSpPr>
        <p:spPr>
          <a:xfrm>
            <a:off x="6387952" y="569677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0"/>
          <p:cNvSpPr/>
          <p:nvPr/>
        </p:nvSpPr>
        <p:spPr>
          <a:xfrm>
            <a:off x="427194" y="6230206"/>
            <a:ext cx="578600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6. Balance this symbol equation: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H₂     +     O₂     →     H₂O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0"/>
          <p:cNvSpPr txBox="1"/>
          <p:nvPr/>
        </p:nvSpPr>
        <p:spPr>
          <a:xfrm>
            <a:off x="6393000" y="6738825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20"/>
          <p:cNvSpPr/>
          <p:nvPr/>
        </p:nvSpPr>
        <p:spPr>
          <a:xfrm>
            <a:off x="427194" y="7257392"/>
            <a:ext cx="578600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Balance this symbol equation: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C₃H₈     +     O₂     →     H₂O     +     CO₂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0"/>
          <p:cNvSpPr txBox="1"/>
          <p:nvPr/>
        </p:nvSpPr>
        <p:spPr>
          <a:xfrm>
            <a:off x="6393000" y="775809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20"/>
          <p:cNvSpPr/>
          <p:nvPr/>
        </p:nvSpPr>
        <p:spPr>
          <a:xfrm>
            <a:off x="427194" y="8284576"/>
            <a:ext cx="578600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Balance this symbol equation: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SnO₂     +     H₂     →     Sn +     H₂O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20"/>
          <p:cNvSpPr txBox="1"/>
          <p:nvPr/>
        </p:nvSpPr>
        <p:spPr>
          <a:xfrm>
            <a:off x="6393000" y="879632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5" name="Google Shape;375;g106d68ef531_1_3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6" name="Google Shape;376;g106d68ef531_1_34"/>
          <p:cNvSpPr txBox="1"/>
          <p:nvPr/>
        </p:nvSpPr>
        <p:spPr>
          <a:xfrm>
            <a:off x="403096" y="8594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 If 48g of magnesium reacts with 64g of oxygen, how much magnesium oxide is produced from this reaction?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7" name="Google Shape;377;g106d68ef531_1_3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Quantitative Chemistry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8" name="Google Shape;378;g106d68ef531_1_3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9" name="Google Shape;379;g106d68ef531_1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0" name="Google Shape;380;g106d68ef531_1_3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81" name="Google Shape;381;g106d68ef531_1_34"/>
          <p:cNvPicPr preferRelativeResize="0"/>
          <p:nvPr/>
        </p:nvPicPr>
        <p:blipFill rotWithShape="1">
          <a:blip r:embed="rId4">
            <a:alphaModFix/>
          </a:blip>
          <a:srcRect l="28456" t="22575" r="28586" b="64224"/>
          <a:stretch/>
        </p:blipFill>
        <p:spPr>
          <a:xfrm>
            <a:off x="403100" y="1922750"/>
            <a:ext cx="6057700" cy="116335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g106d68ef531_1_3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3" name="Google Shape;383;g106d68ef531_1_34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51319" y="3630691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g106d68ef531_1_34"/>
          <p:cNvSpPr/>
          <p:nvPr/>
        </p:nvSpPr>
        <p:spPr>
          <a:xfrm>
            <a:off x="652499" y="3438319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Mass of magnesium oxide (g)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g106d68ef531_1_34"/>
          <p:cNvSpPr txBox="1"/>
          <p:nvPr/>
        </p:nvSpPr>
        <p:spPr>
          <a:xfrm>
            <a:off x="6390102" y="34545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g106d68ef531_1_34"/>
          <p:cNvSpPr txBox="1"/>
          <p:nvPr/>
        </p:nvSpPr>
        <p:spPr>
          <a:xfrm>
            <a:off x="403100" y="4593200"/>
            <a:ext cx="6249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The chemical formula of sodium sulfate is Na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₄.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percentage by mass of sodium in sodium sulfate.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 atomic masses (Ar): Na = 23, S = 32, O = 32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7" name="Google Shape;387;g106d68ef531_1_34"/>
          <p:cNvPicPr preferRelativeResize="0"/>
          <p:nvPr/>
        </p:nvPicPr>
        <p:blipFill rotWithShape="1">
          <a:blip r:embed="rId4">
            <a:alphaModFix/>
          </a:blip>
          <a:srcRect l="28456" t="22575" r="28586" b="61355"/>
          <a:stretch/>
        </p:blipFill>
        <p:spPr>
          <a:xfrm>
            <a:off x="403100" y="5885150"/>
            <a:ext cx="6057700" cy="1416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106d68ef531_1_34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51319" y="7974091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g106d68ef531_1_34"/>
          <p:cNvSpPr/>
          <p:nvPr/>
        </p:nvSpPr>
        <p:spPr>
          <a:xfrm>
            <a:off x="652499" y="7781719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Percentage of sodium by mass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106d68ef531_1_34"/>
          <p:cNvSpPr txBox="1"/>
          <p:nvPr/>
        </p:nvSpPr>
        <p:spPr>
          <a:xfrm>
            <a:off x="6390102" y="77979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106d68ef531_1_34"/>
          <p:cNvSpPr/>
          <p:nvPr/>
        </p:nvSpPr>
        <p:spPr>
          <a:xfrm>
            <a:off x="5272974" y="7782175"/>
            <a:ext cx="346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6" name="Google Shape;396;g10404dce022_0_545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7" name="Google Shape;397;g10404dce022_0_545"/>
          <p:cNvSpPr txBox="1"/>
          <p:nvPr/>
        </p:nvSpPr>
        <p:spPr>
          <a:xfrm>
            <a:off x="403096" y="859411"/>
            <a:ext cx="6454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Calculate the relative formula mass (M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 of calcium chloride (CaCl</a:t>
            </a:r>
            <a:r>
              <a:rPr lang="en-US" sz="1400" b="0" i="0" u="none" strike="noStrike" cap="none" baseline="-25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).</a:t>
            </a: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Ar: Ca = 40 and Cl= 35.5</a:t>
            </a: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98" name="Google Shape;398;g10404dce022_0_545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Quantitative Chemistry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9" name="Google Shape;399;g10404dce022_0_545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0" name="Google Shape;400;g10404dce022_0_5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1" name="Google Shape;401;g10404dce022_0_545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02" name="Google Shape;402;g10404dce022_0_545"/>
          <p:cNvPicPr preferRelativeResize="0"/>
          <p:nvPr/>
        </p:nvPicPr>
        <p:blipFill rotWithShape="1">
          <a:blip r:embed="rId4">
            <a:alphaModFix/>
          </a:blip>
          <a:srcRect l="28456" t="22575" r="28586" b="68227"/>
          <a:stretch/>
        </p:blipFill>
        <p:spPr>
          <a:xfrm>
            <a:off x="403100" y="1922750"/>
            <a:ext cx="6057700" cy="810526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g10404dce022_0_545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17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4" name="Google Shape;404;g10404dce022_0_545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51319" y="3249691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05" name="Google Shape;405;g10404dce022_0_545"/>
          <p:cNvSpPr/>
          <p:nvPr/>
        </p:nvSpPr>
        <p:spPr>
          <a:xfrm>
            <a:off x="652499" y="3057319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Mr of calcium chloride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10404dce022_0_545"/>
          <p:cNvSpPr txBox="1"/>
          <p:nvPr/>
        </p:nvSpPr>
        <p:spPr>
          <a:xfrm>
            <a:off x="6390102" y="30735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g10404dce022_0_545"/>
          <p:cNvSpPr txBox="1"/>
          <p:nvPr/>
        </p:nvSpPr>
        <p:spPr>
          <a:xfrm>
            <a:off x="403096" y="4136011"/>
            <a:ext cx="64548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Titanium chloride reacts with sodium to form titanium. Here is the balanced equation for this reaction: </a:t>
            </a: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4Na  +  TiCl₄  →  Ti  +  4NaCl</a:t>
            </a: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Calculate the mass of titanium that can be obtained from 57 tonnes of titanium chloride. (relative atomic masses:  Cl = 35.5;  Ti = 48)</a:t>
            </a:r>
            <a:endParaRPr sz="1400" b="0" i="0" u="none" strike="noStrike" cap="non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8" name="Google Shape;408;g10404dce022_0_545"/>
          <p:cNvPicPr preferRelativeResize="0"/>
          <p:nvPr/>
        </p:nvPicPr>
        <p:blipFill rotWithShape="1">
          <a:blip r:embed="rId4">
            <a:alphaModFix/>
          </a:blip>
          <a:srcRect l="28456" t="22575" r="28586" b="56923"/>
          <a:stretch/>
        </p:blipFill>
        <p:spPr>
          <a:xfrm>
            <a:off x="403100" y="6037550"/>
            <a:ext cx="6057700" cy="1806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10404dce022_0_545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2641719" y="8507491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g10404dce022_0_545"/>
          <p:cNvSpPr/>
          <p:nvPr/>
        </p:nvSpPr>
        <p:spPr>
          <a:xfrm>
            <a:off x="42899" y="8315119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Mass of Ti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g10404dce022_0_545"/>
          <p:cNvSpPr txBox="1"/>
          <p:nvPr/>
        </p:nvSpPr>
        <p:spPr>
          <a:xfrm>
            <a:off x="6390102" y="83313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g10404dce022_0_545"/>
          <p:cNvSpPr/>
          <p:nvPr/>
        </p:nvSpPr>
        <p:spPr>
          <a:xfrm>
            <a:off x="2786099" y="8315119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tonnes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7" name="Google Shape;417;g10404dce022_0_567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8" name="Google Shape;418;g10404dce022_0_567"/>
          <p:cNvSpPr txBox="1"/>
          <p:nvPr/>
        </p:nvSpPr>
        <p:spPr>
          <a:xfrm>
            <a:off x="403100" y="859400"/>
            <a:ext cx="62493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13. (H)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9.6g of magnesium reacts with 14.6g of dilute hydrochloric acid - which reactant is the limiting reactant? (Ar: Mg=24, H=1, Cl=35.5)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Mg + 2HCl → MgCl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H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19" name="Google Shape;419;g10404dce022_0_567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Quantitative Chemistry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0" name="Google Shape;420;g10404dce022_0_567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21" name="Google Shape;421;g10404dce022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2" name="Google Shape;422;g10404dce022_0_567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23" name="Google Shape;423;g10404dce022_0_567"/>
          <p:cNvPicPr preferRelativeResize="0"/>
          <p:nvPr/>
        </p:nvPicPr>
        <p:blipFill rotWithShape="1">
          <a:blip r:embed="rId4">
            <a:alphaModFix/>
          </a:blip>
          <a:srcRect l="28456" t="22575" r="28586" b="41962"/>
          <a:stretch/>
        </p:blipFill>
        <p:spPr>
          <a:xfrm>
            <a:off x="403100" y="1922750"/>
            <a:ext cx="6057700" cy="3125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g10404dce022_0_567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g10404dce022_0_567"/>
          <p:cNvSpPr txBox="1"/>
          <p:nvPr/>
        </p:nvSpPr>
        <p:spPr>
          <a:xfrm>
            <a:off x="6390102" y="4826163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B9D462-1F35-534F-B53E-29BF9FCADFD9}"/>
              </a:ext>
            </a:extLst>
          </p:cNvPr>
          <p:cNvSpPr/>
          <p:nvPr/>
        </p:nvSpPr>
        <p:spPr>
          <a:xfrm>
            <a:off x="0" y="0"/>
            <a:ext cx="2013284" cy="9906000"/>
          </a:xfrm>
          <a:prstGeom prst="rect">
            <a:avLst/>
          </a:prstGeom>
          <a:noFill/>
          <a:ln w="57150">
            <a:solidFill>
              <a:srgbClr val="1E6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BB3001-7916-9A46-B26D-F0ED64E5ECE4}"/>
              </a:ext>
            </a:extLst>
          </p:cNvPr>
          <p:cNvSpPr txBox="1"/>
          <p:nvPr/>
        </p:nvSpPr>
        <p:spPr>
          <a:xfrm>
            <a:off x="3136624" y="9478864"/>
            <a:ext cx="591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D60E9"/>
                </a:solidFill>
              </a:rPr>
              <a:t>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B1A07F-F8D1-984A-9C34-18504291F04C}"/>
              </a:ext>
            </a:extLst>
          </p:cNvPr>
          <p:cNvSpPr/>
          <p:nvPr/>
        </p:nvSpPr>
        <p:spPr>
          <a:xfrm>
            <a:off x="0" y="0"/>
            <a:ext cx="2013284" cy="9906000"/>
          </a:xfrm>
          <a:prstGeom prst="rect">
            <a:avLst/>
          </a:prstGeom>
          <a:solidFill>
            <a:srgbClr val="1D5FE7"/>
          </a:solidFill>
          <a:ln>
            <a:solidFill>
              <a:srgbClr val="1D6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11500" dirty="0"/>
              <a:t> </a:t>
            </a:r>
            <a:r>
              <a:rPr lang="en-US" sz="7200" dirty="0"/>
              <a:t>   </a:t>
            </a:r>
            <a:r>
              <a:rPr lang="en-US" sz="11500" dirty="0"/>
              <a:t>Contents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95CEBB-B2D5-444A-98CA-94AEBE8C724C}"/>
              </a:ext>
            </a:extLst>
          </p:cNvPr>
          <p:cNvSpPr/>
          <p:nvPr/>
        </p:nvSpPr>
        <p:spPr>
          <a:xfrm>
            <a:off x="2216948" y="649734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2</a:t>
            </a:r>
            <a:endParaRPr lang="en-US" sz="5400" dirty="0">
              <a:solidFill>
                <a:srgbClr val="1D5FE7"/>
              </a:solidFill>
              <a:latin typeface="DIN Condensed" pitchFamily="2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D92C64-588D-E642-A4C9-F503B54760F3}"/>
              </a:ext>
            </a:extLst>
          </p:cNvPr>
          <p:cNvSpPr/>
          <p:nvPr/>
        </p:nvSpPr>
        <p:spPr>
          <a:xfrm>
            <a:off x="3068145" y="614856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1: Periodic Table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4441C6-781C-6E45-8B7B-5519CFE6BB4D}"/>
              </a:ext>
            </a:extLst>
          </p:cNvPr>
          <p:cNvCxnSpPr>
            <a:cxnSpLocks/>
          </p:cNvCxnSpPr>
          <p:nvPr/>
        </p:nvCxnSpPr>
        <p:spPr>
          <a:xfrm>
            <a:off x="2286000" y="1503936"/>
            <a:ext cx="4572000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7A90D41-F5A8-704E-8513-C814EE01CD52}"/>
              </a:ext>
            </a:extLst>
          </p:cNvPr>
          <p:cNvSpPr/>
          <p:nvPr/>
        </p:nvSpPr>
        <p:spPr>
          <a:xfrm>
            <a:off x="2216948" y="1696188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05C41FE-96E8-2244-B475-FC3E4F546C8E}"/>
              </a:ext>
            </a:extLst>
          </p:cNvPr>
          <p:cNvSpPr/>
          <p:nvPr/>
        </p:nvSpPr>
        <p:spPr>
          <a:xfrm>
            <a:off x="3068145" y="1743485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1: Atomic Structure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0843F6-46D8-2844-BB6A-DBE2CCC5A8A4}"/>
              </a:ext>
            </a:extLst>
          </p:cNvPr>
          <p:cNvSpPr/>
          <p:nvPr/>
        </p:nvSpPr>
        <p:spPr>
          <a:xfrm>
            <a:off x="3068145" y="2169154"/>
            <a:ext cx="370095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Formula Mass, Relative Atomic Mass, Empirical Formula, % By Mass, Reacting Masses, Moles, Concentration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037993E-4C4E-6141-9892-921C6A4EF1B2}"/>
              </a:ext>
            </a:extLst>
          </p:cNvPr>
          <p:cNvCxnSpPr>
            <a:cxnSpLocks/>
          </p:cNvCxnSpPr>
          <p:nvPr/>
        </p:nvCxnSpPr>
        <p:spPr>
          <a:xfrm>
            <a:off x="2336364" y="2632565"/>
            <a:ext cx="4521636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CB938EB-C57B-D440-8431-69EF87EEA8F7}"/>
              </a:ext>
            </a:extLst>
          </p:cNvPr>
          <p:cNvSpPr/>
          <p:nvPr/>
        </p:nvSpPr>
        <p:spPr>
          <a:xfrm>
            <a:off x="2216948" y="2828944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069400-FC10-AA4A-8D15-31123CB63C22}"/>
              </a:ext>
            </a:extLst>
          </p:cNvPr>
          <p:cNvSpPr/>
          <p:nvPr/>
        </p:nvSpPr>
        <p:spPr>
          <a:xfrm>
            <a:off x="3068145" y="2876241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2: Bonding &amp; Structure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1D3B5E-CD67-464A-98AA-930DE0B212E2}"/>
              </a:ext>
            </a:extLst>
          </p:cNvPr>
          <p:cNvSpPr/>
          <p:nvPr/>
        </p:nvSpPr>
        <p:spPr>
          <a:xfrm>
            <a:off x="3068145" y="3301910"/>
            <a:ext cx="390963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States Of Matter, Heating Curve, Fractional Distillation, Chromatography,  Obtaining Pure Water, Simple Still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BAC1A04-FE21-784B-A89E-EF0BA5477226}"/>
              </a:ext>
            </a:extLst>
          </p:cNvPr>
          <p:cNvCxnSpPr>
            <a:cxnSpLocks/>
          </p:cNvCxnSpPr>
          <p:nvPr/>
        </p:nvCxnSpPr>
        <p:spPr>
          <a:xfrm>
            <a:off x="2354479" y="3765321"/>
            <a:ext cx="4503521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9B3B1726-25BE-C744-B8F3-0972A0199E2F}"/>
              </a:ext>
            </a:extLst>
          </p:cNvPr>
          <p:cNvSpPr/>
          <p:nvPr/>
        </p:nvSpPr>
        <p:spPr>
          <a:xfrm>
            <a:off x="2216948" y="3960936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14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808DBA-9839-6646-8B00-327288FC29C1}"/>
              </a:ext>
            </a:extLst>
          </p:cNvPr>
          <p:cNvSpPr/>
          <p:nvPr/>
        </p:nvSpPr>
        <p:spPr>
          <a:xfrm>
            <a:off x="3068145" y="4008233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3: Quantitative Chemistry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DBF775-C4C5-E945-BAE6-EF2C829EA3D1}"/>
              </a:ext>
            </a:extLst>
          </p:cNvPr>
          <p:cNvSpPr/>
          <p:nvPr/>
        </p:nvSpPr>
        <p:spPr>
          <a:xfrm>
            <a:off x="3068145" y="4433902"/>
            <a:ext cx="370095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Relative Formula Mass, Relative Atomic Mass, Empirical Formula, % By Mass, Reacting Masses, Moles, Concentration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A3536B-5C2B-DD49-BB7C-0C4AEC26161F}"/>
              </a:ext>
            </a:extLst>
          </p:cNvPr>
          <p:cNvCxnSpPr>
            <a:cxnSpLocks/>
          </p:cNvCxnSpPr>
          <p:nvPr/>
        </p:nvCxnSpPr>
        <p:spPr>
          <a:xfrm>
            <a:off x="2336364" y="4897313"/>
            <a:ext cx="4521636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AE38375-3C1D-6C41-8638-0405749531F5}"/>
              </a:ext>
            </a:extLst>
          </p:cNvPr>
          <p:cNvSpPr/>
          <p:nvPr/>
        </p:nvSpPr>
        <p:spPr>
          <a:xfrm>
            <a:off x="2216948" y="5089420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19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1EA47E2-F87B-6C46-83C2-5D686F7F620F}"/>
              </a:ext>
            </a:extLst>
          </p:cNvPr>
          <p:cNvSpPr/>
          <p:nvPr/>
        </p:nvSpPr>
        <p:spPr>
          <a:xfrm>
            <a:off x="3068145" y="6211539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5: Energy Changes</a:t>
            </a:r>
          </a:p>
        </p:txBody>
      </p:sp>
      <p:pic>
        <p:nvPicPr>
          <p:cNvPr id="50" name="Picture 2">
            <a:extLst>
              <a:ext uri="{FF2B5EF4-FFF2-40B4-BE49-F238E27FC236}">
                <a16:creationId xmlns:a16="http://schemas.microsoft.com/office/drawing/2014/main" id="{AAAF4FC3-D9BE-6D4E-A2A6-B6364F62B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246" y="9291144"/>
            <a:ext cx="2564519" cy="56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16D79690-C073-0E46-999F-1E923CA21F6C}"/>
              </a:ext>
            </a:extLst>
          </p:cNvPr>
          <p:cNvSpPr/>
          <p:nvPr/>
        </p:nvSpPr>
        <p:spPr>
          <a:xfrm>
            <a:off x="3068145" y="1040525"/>
            <a:ext cx="370095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Atomic Structure, Electron configuration, Periodic Table, Bonding, History of Periodic Table, Isotopes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4FC98E8-C24D-3044-8FBE-C6BE3D4E31ED}"/>
              </a:ext>
            </a:extLst>
          </p:cNvPr>
          <p:cNvCxnSpPr>
            <a:cxnSpLocks/>
          </p:cNvCxnSpPr>
          <p:nvPr/>
        </p:nvCxnSpPr>
        <p:spPr>
          <a:xfrm>
            <a:off x="2344386" y="6028283"/>
            <a:ext cx="4521636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B5964E-E662-314B-8C96-52157D889570}"/>
              </a:ext>
            </a:extLst>
          </p:cNvPr>
          <p:cNvCxnSpPr>
            <a:cxnSpLocks/>
          </p:cNvCxnSpPr>
          <p:nvPr/>
        </p:nvCxnSpPr>
        <p:spPr>
          <a:xfrm>
            <a:off x="2352408" y="7143208"/>
            <a:ext cx="4521636" cy="0"/>
          </a:xfrm>
          <a:prstGeom prst="line">
            <a:avLst/>
          </a:prstGeom>
          <a:ln w="19050">
            <a:solidFill>
              <a:srgbClr val="1D5F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D11D417-6B21-764F-A87A-2BA5B7EE4E90}"/>
              </a:ext>
            </a:extLst>
          </p:cNvPr>
          <p:cNvSpPr/>
          <p:nvPr/>
        </p:nvSpPr>
        <p:spPr>
          <a:xfrm>
            <a:off x="2216948" y="6188303"/>
            <a:ext cx="960983" cy="8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1D5FE7"/>
                </a:solidFill>
                <a:latin typeface="DIN Condensed" pitchFamily="2" charset="0"/>
                <a:cs typeface="Calibri" panose="020F0502020204030204" pitchFamily="34" charset="0"/>
              </a:rPr>
              <a:t>24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86FABD2-7FB3-0240-8902-CA37ED96A159}"/>
              </a:ext>
            </a:extLst>
          </p:cNvPr>
          <p:cNvSpPr/>
          <p:nvPr/>
        </p:nvSpPr>
        <p:spPr>
          <a:xfrm>
            <a:off x="3068145" y="5139202"/>
            <a:ext cx="3700956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4: Chemical Changes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54EFCF6-FD55-8B42-9F67-5559626A1061}"/>
              </a:ext>
            </a:extLst>
          </p:cNvPr>
          <p:cNvSpPr/>
          <p:nvPr/>
        </p:nvSpPr>
        <p:spPr>
          <a:xfrm>
            <a:off x="3068145" y="5532785"/>
            <a:ext cx="370095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Reactivity, Acids, Electrolysis, Products Of Electrolysis, Oxidation, Reduction, Ores, Displacement,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3BC6F0-D2B7-4F44-A50D-A98E3C2EA548}"/>
              </a:ext>
            </a:extLst>
          </p:cNvPr>
          <p:cNvSpPr/>
          <p:nvPr/>
        </p:nvSpPr>
        <p:spPr>
          <a:xfrm>
            <a:off x="3068145" y="6631667"/>
            <a:ext cx="3700955" cy="425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Temperature Changes, Reaction Profiles, Bond Energies, Exothermic &amp; Endothermic Reactions, Reactions</a:t>
            </a:r>
          </a:p>
        </p:txBody>
      </p:sp>
    </p:spTree>
    <p:extLst>
      <p:ext uri="{BB962C8B-B14F-4D97-AF65-F5344CB8AC3E}">
        <p14:creationId xmlns:p14="http://schemas.microsoft.com/office/powerpoint/2010/main" val="1764183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" name="Google Shape;430;p21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1" name="Google Shape;431;p21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21"/>
          <p:cNvSpPr txBox="1"/>
          <p:nvPr/>
        </p:nvSpPr>
        <p:spPr>
          <a:xfrm>
            <a:off x="403096" y="859411"/>
            <a:ext cx="64548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State the order of decreasing reactivity of these four metals?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4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Gold, Zinc, Copper, Sodium, Magnesium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33" name="Google Shape;433;p21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Chemical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4" name="Google Shape;434;p21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5" name="Google Shape;43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6" name="Google Shape;436;p21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37" name="Google Shape;437;p21"/>
          <p:cNvPicPr preferRelativeResize="0"/>
          <p:nvPr/>
        </p:nvPicPr>
        <p:blipFill rotWithShape="1">
          <a:blip r:embed="rId4">
            <a:alphaModFix/>
          </a:blip>
          <a:srcRect l="28456" t="22576" r="28587" b="72430"/>
          <a:stretch/>
        </p:blipFill>
        <p:spPr>
          <a:xfrm>
            <a:off x="403096" y="1943731"/>
            <a:ext cx="6057698" cy="4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21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1"/>
          <p:cNvSpPr txBox="1"/>
          <p:nvPr/>
        </p:nvSpPr>
        <p:spPr>
          <a:xfrm>
            <a:off x="6390102" y="216401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1"/>
          <p:cNvSpPr txBox="1"/>
          <p:nvPr/>
        </p:nvSpPr>
        <p:spPr>
          <a:xfrm>
            <a:off x="424296" y="2887502"/>
            <a:ext cx="6454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Predict what is more reactive – magnesium or calcium. Give a reason.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1" name="Google Shape;441;p21"/>
          <p:cNvPicPr preferRelativeResize="0"/>
          <p:nvPr/>
        </p:nvPicPr>
        <p:blipFill rotWithShape="1">
          <a:blip r:embed="rId4">
            <a:alphaModFix/>
          </a:blip>
          <a:srcRect l="28456" t="22578" r="28587" b="57041"/>
          <a:stretch/>
        </p:blipFill>
        <p:spPr>
          <a:xfrm>
            <a:off x="469522" y="3491075"/>
            <a:ext cx="6057698" cy="1796222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p21"/>
          <p:cNvSpPr txBox="1"/>
          <p:nvPr/>
        </p:nvSpPr>
        <p:spPr>
          <a:xfrm>
            <a:off x="6409734" y="504329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21"/>
          <p:cNvSpPr txBox="1"/>
          <p:nvPr/>
        </p:nvSpPr>
        <p:spPr>
          <a:xfrm>
            <a:off x="403096" y="5674271"/>
            <a:ext cx="64549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What is the formula of the following acids: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4" name="Google Shape;444;p21"/>
          <p:cNvPicPr preferRelativeResize="0"/>
          <p:nvPr/>
        </p:nvPicPr>
        <p:blipFill rotWithShape="1">
          <a:blip r:embed="rId4">
            <a:alphaModFix/>
          </a:blip>
          <a:srcRect l="50081" t="22168" r="28591" b="76032"/>
          <a:stretch/>
        </p:blipFill>
        <p:spPr>
          <a:xfrm>
            <a:off x="2787930" y="6368347"/>
            <a:ext cx="3007730" cy="158639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21"/>
          <p:cNvSpPr txBox="1"/>
          <p:nvPr/>
        </p:nvSpPr>
        <p:spPr>
          <a:xfrm>
            <a:off x="5664589" y="6299141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6" name="Google Shape;446;p21"/>
          <p:cNvPicPr preferRelativeResize="0"/>
          <p:nvPr/>
        </p:nvPicPr>
        <p:blipFill rotWithShape="1">
          <a:blip r:embed="rId4">
            <a:alphaModFix/>
          </a:blip>
          <a:srcRect l="50081" t="22168" r="28591" b="76032"/>
          <a:stretch/>
        </p:blipFill>
        <p:spPr>
          <a:xfrm>
            <a:off x="2240076" y="6758108"/>
            <a:ext cx="3555584" cy="127650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p21"/>
          <p:cNvSpPr txBox="1"/>
          <p:nvPr/>
        </p:nvSpPr>
        <p:spPr>
          <a:xfrm>
            <a:off x="5664589" y="6677644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8" name="Google Shape;448;p21"/>
          <p:cNvPicPr preferRelativeResize="0"/>
          <p:nvPr/>
        </p:nvPicPr>
        <p:blipFill rotWithShape="1">
          <a:blip r:embed="rId4">
            <a:alphaModFix/>
          </a:blip>
          <a:srcRect l="50081" t="22168" r="28591" b="76032"/>
          <a:stretch/>
        </p:blipFill>
        <p:spPr>
          <a:xfrm>
            <a:off x="2387012" y="7111954"/>
            <a:ext cx="3408648" cy="109638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21"/>
          <p:cNvSpPr txBox="1"/>
          <p:nvPr/>
        </p:nvSpPr>
        <p:spPr>
          <a:xfrm>
            <a:off x="5664589" y="7036948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1"/>
          <p:cNvSpPr/>
          <p:nvPr/>
        </p:nvSpPr>
        <p:spPr>
          <a:xfrm>
            <a:off x="1266916" y="6210820"/>
            <a:ext cx="162416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Hydrochloric acid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1"/>
          <p:cNvSpPr/>
          <p:nvPr/>
        </p:nvSpPr>
        <p:spPr>
          <a:xfrm>
            <a:off x="1266916" y="6578757"/>
            <a:ext cx="109036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Nitric acid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21"/>
          <p:cNvSpPr/>
          <p:nvPr/>
        </p:nvSpPr>
        <p:spPr>
          <a:xfrm>
            <a:off x="1266915" y="6912206"/>
            <a:ext cx="123142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Sulfuric acid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21"/>
          <p:cNvSpPr txBox="1"/>
          <p:nvPr/>
        </p:nvSpPr>
        <p:spPr>
          <a:xfrm>
            <a:off x="424300" y="7584125"/>
            <a:ext cx="6129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When adding universal indicator to hydrochloric acid and ammonia solution, what colour is seen in each solution?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4" name="Google Shape;454;p21"/>
          <p:cNvPicPr preferRelativeResize="0"/>
          <p:nvPr/>
        </p:nvPicPr>
        <p:blipFill rotWithShape="1">
          <a:blip r:embed="rId4">
            <a:alphaModFix/>
          </a:blip>
          <a:srcRect l="50081" t="22168" r="28591" b="76032"/>
          <a:stretch/>
        </p:blipFill>
        <p:spPr>
          <a:xfrm>
            <a:off x="2787929" y="8432298"/>
            <a:ext cx="3007730" cy="158639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Google Shape;455;p21"/>
          <p:cNvSpPr txBox="1"/>
          <p:nvPr/>
        </p:nvSpPr>
        <p:spPr>
          <a:xfrm>
            <a:off x="5664588" y="8363092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6" name="Google Shape;456;p21"/>
          <p:cNvPicPr preferRelativeResize="0"/>
          <p:nvPr/>
        </p:nvPicPr>
        <p:blipFill rotWithShape="1">
          <a:blip r:embed="rId4">
            <a:alphaModFix/>
          </a:blip>
          <a:srcRect l="53749" t="21447" r="28590" b="76033"/>
          <a:stretch/>
        </p:blipFill>
        <p:spPr>
          <a:xfrm>
            <a:off x="2851483" y="8771021"/>
            <a:ext cx="2944175" cy="178688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21"/>
          <p:cNvSpPr txBox="1"/>
          <p:nvPr/>
        </p:nvSpPr>
        <p:spPr>
          <a:xfrm>
            <a:off x="5664588" y="8741595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21"/>
          <p:cNvSpPr/>
          <p:nvPr/>
        </p:nvSpPr>
        <p:spPr>
          <a:xfrm>
            <a:off x="1266915" y="8274771"/>
            <a:ext cx="162416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Hydrochloric acid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1"/>
          <p:cNvSpPr/>
          <p:nvPr/>
        </p:nvSpPr>
        <p:spPr>
          <a:xfrm>
            <a:off x="1266915" y="8642708"/>
            <a:ext cx="16946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Ammonia solution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4" name="Google Shape;464;p22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5" name="Google Shape;465;p22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22"/>
          <p:cNvSpPr txBox="1"/>
          <p:nvPr/>
        </p:nvSpPr>
        <p:spPr>
          <a:xfrm>
            <a:off x="403096" y="859411"/>
            <a:ext cx="6454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do we use electrolysis to extract certain metals?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67" name="Google Shape;467;p22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Chemical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8" name="Google Shape;468;p22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9" name="Google Shape;46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0" name="Google Shape;470;p22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71" name="Google Shape;471;p22"/>
          <p:cNvPicPr preferRelativeResize="0"/>
          <p:nvPr/>
        </p:nvPicPr>
        <p:blipFill rotWithShape="1">
          <a:blip r:embed="rId4">
            <a:alphaModFix/>
          </a:blip>
          <a:srcRect l="28456" t="22576" r="28587" b="72430"/>
          <a:stretch/>
        </p:blipFill>
        <p:spPr>
          <a:xfrm>
            <a:off x="403096" y="1477006"/>
            <a:ext cx="6057698" cy="4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472" name="Google Shape;472;p22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2"/>
          <p:cNvSpPr txBox="1"/>
          <p:nvPr/>
        </p:nvSpPr>
        <p:spPr>
          <a:xfrm>
            <a:off x="6390102" y="16972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22"/>
          <p:cNvSpPr txBox="1"/>
          <p:nvPr/>
        </p:nvSpPr>
        <p:spPr>
          <a:xfrm>
            <a:off x="403096" y="2354836"/>
            <a:ext cx="6454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electrolysis of molten aluminium oxide, list two substances the mixture contains?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5" name="Google Shape;475;p22"/>
          <p:cNvPicPr preferRelativeResize="0"/>
          <p:nvPr/>
        </p:nvPicPr>
        <p:blipFill rotWithShape="1">
          <a:blip r:embed="rId4">
            <a:alphaModFix/>
          </a:blip>
          <a:srcRect l="28456" t="22576" r="28587" b="72430"/>
          <a:stretch/>
        </p:blipFill>
        <p:spPr>
          <a:xfrm>
            <a:off x="403096" y="3201031"/>
            <a:ext cx="6057698" cy="4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22"/>
          <p:cNvSpPr txBox="1"/>
          <p:nvPr/>
        </p:nvSpPr>
        <p:spPr>
          <a:xfrm>
            <a:off x="6390102" y="342131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2"/>
          <p:cNvSpPr txBox="1"/>
          <p:nvPr/>
        </p:nvSpPr>
        <p:spPr>
          <a:xfrm>
            <a:off x="332404" y="4017709"/>
            <a:ext cx="64548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Lead and bromine are produced during the electrolysis of molten lead bromide.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 the half-equation for the reaction at both electrodes.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8" name="Google Shape;478;p22"/>
          <p:cNvPicPr preferRelativeResize="0"/>
          <p:nvPr/>
        </p:nvPicPr>
        <p:blipFill rotWithShape="1">
          <a:blip r:embed="rId4">
            <a:alphaModFix/>
          </a:blip>
          <a:srcRect l="40552" t="22575" r="28588" b="72522"/>
          <a:stretch/>
        </p:blipFill>
        <p:spPr>
          <a:xfrm>
            <a:off x="2038350" y="5359205"/>
            <a:ext cx="4351752" cy="431996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Google Shape;479;p22"/>
          <p:cNvSpPr txBox="1"/>
          <p:nvPr/>
        </p:nvSpPr>
        <p:spPr>
          <a:xfrm>
            <a:off x="6319410" y="55699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2"/>
          <p:cNvSpPr/>
          <p:nvPr/>
        </p:nvSpPr>
        <p:spPr>
          <a:xfrm>
            <a:off x="380918" y="5156208"/>
            <a:ext cx="174438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2"/>
          <p:cNvSpPr/>
          <p:nvPr/>
        </p:nvSpPr>
        <p:spPr>
          <a:xfrm>
            <a:off x="380918" y="5536390"/>
            <a:ext cx="166744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2"/>
          <p:cNvSpPr txBox="1"/>
          <p:nvPr/>
        </p:nvSpPr>
        <p:spPr>
          <a:xfrm>
            <a:off x="332404" y="6151309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how lead Pb</a:t>
            </a:r>
            <a:r>
              <a:rPr lang="en-US" sz="1050" b="0" i="0" u="none" strike="noStrike" cap="none">
                <a:solidFill>
                  <a:srgbClr val="4D515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²⁺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ions forms lead atoms in electrolysis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3" name="Google Shape;483;p22"/>
          <p:cNvPicPr preferRelativeResize="0"/>
          <p:nvPr/>
        </p:nvPicPr>
        <p:blipFill rotWithShape="1">
          <a:blip r:embed="rId4">
            <a:alphaModFix/>
          </a:blip>
          <a:srcRect l="28456" t="22575" r="28586" b="53114"/>
          <a:stretch/>
        </p:blipFill>
        <p:spPr>
          <a:xfrm>
            <a:off x="403100" y="6810977"/>
            <a:ext cx="6057700" cy="2142502"/>
          </a:xfrm>
          <a:prstGeom prst="rect">
            <a:avLst/>
          </a:prstGeom>
          <a:noFill/>
          <a:ln>
            <a:noFill/>
          </a:ln>
        </p:spPr>
      </p:pic>
      <p:sp>
        <p:nvSpPr>
          <p:cNvPr id="484" name="Google Shape;484;p22"/>
          <p:cNvSpPr txBox="1"/>
          <p:nvPr/>
        </p:nvSpPr>
        <p:spPr>
          <a:xfrm>
            <a:off x="6319410" y="86941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[4]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9" name="Google Shape;489;g1059b4d9607_0_116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0" name="Google Shape;490;g1059b4d9607_0_116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g1059b4d9607_0_116"/>
          <p:cNvSpPr txBox="1"/>
          <p:nvPr/>
        </p:nvSpPr>
        <p:spPr>
          <a:xfrm>
            <a:off x="403096" y="8594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Predict which substances are discharged at the following electrodes in the electrolysis of: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92" name="Google Shape;492;g1059b4d9607_0_116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Chemical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3" name="Google Shape;493;g1059b4d9607_0_116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4" name="Google Shape;494;g1059b4d9607_0_1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5" name="Google Shape;495;g1059b4d9607_0_116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6" name="Google Shape;496;g1059b4d9607_0_116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7" name="Google Shape;497;g1059b4d9607_0_116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54354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g1059b4d9607_0_116"/>
          <p:cNvSpPr txBox="1"/>
          <p:nvPr/>
        </p:nvSpPr>
        <p:spPr>
          <a:xfrm>
            <a:off x="6319410" y="56461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g1059b4d9607_0_116"/>
          <p:cNvSpPr/>
          <p:nvPr/>
        </p:nvSpPr>
        <p:spPr>
          <a:xfrm>
            <a:off x="380918" y="52324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g1059b4d9607_0_116"/>
          <p:cNvSpPr/>
          <p:nvPr/>
        </p:nvSpPr>
        <p:spPr>
          <a:xfrm>
            <a:off x="380918" y="56125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1" name="Google Shape;501;g1059b4d9607_0_116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7111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g1059b4d9607_0_116"/>
          <p:cNvSpPr txBox="1"/>
          <p:nvPr/>
        </p:nvSpPr>
        <p:spPr>
          <a:xfrm>
            <a:off x="6319410" y="7322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g1059b4d9607_0_116"/>
          <p:cNvSpPr/>
          <p:nvPr/>
        </p:nvSpPr>
        <p:spPr>
          <a:xfrm>
            <a:off x="380918" y="6908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1059b4d9607_0_116"/>
          <p:cNvSpPr/>
          <p:nvPr/>
        </p:nvSpPr>
        <p:spPr>
          <a:xfrm>
            <a:off x="380918" y="7288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5" name="Google Shape;505;g1059b4d9607_0_116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37590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g1059b4d9607_0_116"/>
          <p:cNvSpPr txBox="1"/>
          <p:nvPr/>
        </p:nvSpPr>
        <p:spPr>
          <a:xfrm>
            <a:off x="6319410" y="39697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g1059b4d9607_0_116"/>
          <p:cNvSpPr/>
          <p:nvPr/>
        </p:nvSpPr>
        <p:spPr>
          <a:xfrm>
            <a:off x="380918" y="35560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g1059b4d9607_0_116"/>
          <p:cNvSpPr/>
          <p:nvPr/>
        </p:nvSpPr>
        <p:spPr>
          <a:xfrm>
            <a:off x="380918" y="39361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9" name="Google Shape;509;g1059b4d9607_0_116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2158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g1059b4d9607_0_116"/>
          <p:cNvSpPr txBox="1"/>
          <p:nvPr/>
        </p:nvSpPr>
        <p:spPr>
          <a:xfrm>
            <a:off x="6319410" y="2369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g1059b4d9607_0_116"/>
          <p:cNvSpPr/>
          <p:nvPr/>
        </p:nvSpPr>
        <p:spPr>
          <a:xfrm>
            <a:off x="380918" y="1955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1059b4d9607_0_116"/>
          <p:cNvSpPr/>
          <p:nvPr/>
        </p:nvSpPr>
        <p:spPr>
          <a:xfrm>
            <a:off x="380918" y="2335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g1059b4d9607_0_116"/>
          <p:cNvSpPr txBox="1"/>
          <p:nvPr/>
        </p:nvSpPr>
        <p:spPr>
          <a:xfrm>
            <a:off x="403096" y="1592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Sodium chloride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g1059b4d9607_0_116"/>
          <p:cNvSpPr txBox="1"/>
          <p:nvPr/>
        </p:nvSpPr>
        <p:spPr>
          <a:xfrm>
            <a:off x="403096" y="3116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Sodium sulfate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g1059b4d9607_0_116"/>
          <p:cNvSpPr txBox="1"/>
          <p:nvPr/>
        </p:nvSpPr>
        <p:spPr>
          <a:xfrm>
            <a:off x="403096" y="48694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Copper sulfate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g1059b4d9607_0_116"/>
          <p:cNvSpPr txBox="1"/>
          <p:nvPr/>
        </p:nvSpPr>
        <p:spPr>
          <a:xfrm>
            <a:off x="403096" y="6545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Molten aluminium oxide: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7" name="Google Shape;517;g1059b4d9607_0_116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8635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g1059b4d9607_0_116"/>
          <p:cNvSpPr txBox="1"/>
          <p:nvPr/>
        </p:nvSpPr>
        <p:spPr>
          <a:xfrm>
            <a:off x="6319410" y="8846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g1059b4d9607_0_116"/>
          <p:cNvSpPr/>
          <p:nvPr/>
        </p:nvSpPr>
        <p:spPr>
          <a:xfrm>
            <a:off x="380918" y="8432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1059b4d9607_0_116"/>
          <p:cNvSpPr/>
          <p:nvPr/>
        </p:nvSpPr>
        <p:spPr>
          <a:xfrm>
            <a:off x="380918" y="8812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g1059b4d9607_0_116"/>
          <p:cNvSpPr txBox="1"/>
          <p:nvPr/>
        </p:nvSpPr>
        <p:spPr>
          <a:xfrm>
            <a:off x="403096" y="79936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Copper chloride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6" name="Google Shape;526;g1059b4d9607_0_288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7" name="Google Shape;527;g1059b4d9607_0_288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g1059b4d9607_0_288"/>
          <p:cNvSpPr txBox="1"/>
          <p:nvPr/>
        </p:nvSpPr>
        <p:spPr>
          <a:xfrm>
            <a:off x="403096" y="8594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electrolysis of copper chloride solution, why is copper discharged at the cathode and not hydrogen gas?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29" name="Google Shape;529;g1059b4d9607_0_288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Chemical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0" name="Google Shape;530;g1059b4d9607_0_288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1" name="Google Shape;531;g1059b4d9607_0_2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2" name="Google Shape;532;g1059b4d9607_0_288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33" name="Google Shape;533;g1059b4d9607_0_288"/>
          <p:cNvPicPr preferRelativeResize="0"/>
          <p:nvPr/>
        </p:nvPicPr>
        <p:blipFill rotWithShape="1">
          <a:blip r:embed="rId4">
            <a:alphaModFix/>
          </a:blip>
          <a:srcRect l="28456" t="22575" r="28586" b="72430"/>
          <a:stretch/>
        </p:blipFill>
        <p:spPr>
          <a:xfrm>
            <a:off x="403096" y="1781806"/>
            <a:ext cx="6057700" cy="4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534" name="Google Shape;534;g1059b4d9607_0_288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1059b4d9607_0_288"/>
          <p:cNvSpPr txBox="1"/>
          <p:nvPr/>
        </p:nvSpPr>
        <p:spPr>
          <a:xfrm>
            <a:off x="6390102" y="20020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g1059b4d9607_0_288"/>
          <p:cNvSpPr txBox="1"/>
          <p:nvPr/>
        </p:nvSpPr>
        <p:spPr>
          <a:xfrm>
            <a:off x="403100" y="2688200"/>
            <a:ext cx="6150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(H)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which species is oxidised in the reaction between zinc and copper fluoride.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g1059b4d9607_0_288"/>
          <p:cNvSpPr txBox="1"/>
          <p:nvPr/>
        </p:nvSpPr>
        <p:spPr>
          <a:xfrm>
            <a:off x="1800225" y="3331788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Zn + CuF</a:t>
            </a:r>
            <a:r>
              <a:rPr lang="en-US" sz="1050" b="0" i="0" u="none" strike="noStrike" cap="none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→ Cu + ZnF</a:t>
            </a:r>
            <a:r>
              <a:rPr lang="en-US" sz="1050" b="0" i="0" u="none" strike="noStrike" cap="none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8" name="Google Shape;538;g1059b4d9607_0_288"/>
          <p:cNvPicPr preferRelativeResize="0"/>
          <p:nvPr/>
        </p:nvPicPr>
        <p:blipFill rotWithShape="1">
          <a:blip r:embed="rId4">
            <a:alphaModFix/>
          </a:blip>
          <a:srcRect l="28456" t="22574" r="28586" b="60572"/>
          <a:stretch/>
        </p:blipFill>
        <p:spPr>
          <a:xfrm>
            <a:off x="403100" y="4067775"/>
            <a:ext cx="6057700" cy="1485302"/>
          </a:xfrm>
          <a:prstGeom prst="rect">
            <a:avLst/>
          </a:prstGeom>
          <a:noFill/>
          <a:ln>
            <a:noFill/>
          </a:ln>
        </p:spPr>
      </p:pic>
      <p:sp>
        <p:nvSpPr>
          <p:cNvPr id="539" name="Google Shape;539;g1059b4d9607_0_288"/>
          <p:cNvSpPr txBox="1"/>
          <p:nvPr/>
        </p:nvSpPr>
        <p:spPr>
          <a:xfrm>
            <a:off x="6390102" y="52786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g1059b4d9607_0_288"/>
          <p:cNvSpPr txBox="1"/>
          <p:nvPr/>
        </p:nvSpPr>
        <p:spPr>
          <a:xfrm>
            <a:off x="403096" y="60410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(H)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which species is reduced in the reaction between magnesium and zinc chloride.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g1059b4d9607_0_288"/>
          <p:cNvSpPr txBox="1"/>
          <p:nvPr/>
        </p:nvSpPr>
        <p:spPr>
          <a:xfrm>
            <a:off x="1800225" y="6684588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Mg + ZnCl</a:t>
            </a:r>
            <a:r>
              <a:rPr lang="en-US" sz="1050" b="0" i="0" u="none" strike="noStrike" cap="none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→ Zn + MgF</a:t>
            </a:r>
            <a:r>
              <a:rPr lang="en-US" sz="1050" b="0" i="0" u="none" strike="noStrike" cap="none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2" name="Google Shape;542;g1059b4d9607_0_288"/>
          <p:cNvPicPr preferRelativeResize="0"/>
          <p:nvPr/>
        </p:nvPicPr>
        <p:blipFill rotWithShape="1">
          <a:blip r:embed="rId4">
            <a:alphaModFix/>
          </a:blip>
          <a:srcRect l="28456" t="22574" r="28586" b="60572"/>
          <a:stretch/>
        </p:blipFill>
        <p:spPr>
          <a:xfrm>
            <a:off x="403100" y="7420575"/>
            <a:ext cx="6057700" cy="1485302"/>
          </a:xfrm>
          <a:prstGeom prst="rect">
            <a:avLst/>
          </a:prstGeom>
          <a:noFill/>
          <a:ln>
            <a:noFill/>
          </a:ln>
        </p:spPr>
      </p:pic>
      <p:sp>
        <p:nvSpPr>
          <p:cNvPr id="543" name="Google Shape;543;g1059b4d9607_0_288"/>
          <p:cNvSpPr txBox="1"/>
          <p:nvPr/>
        </p:nvSpPr>
        <p:spPr>
          <a:xfrm>
            <a:off x="6390102" y="86314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8" name="Google Shape;548;g10404dce022_0_828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9" name="Google Shape;549;g10404dce022_0_828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g10404dce022_0_828"/>
          <p:cNvSpPr txBox="1"/>
          <p:nvPr/>
        </p:nvSpPr>
        <p:spPr>
          <a:xfrm>
            <a:off x="403096" y="8594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Use the reactivity series to predict if silver will displace magnesium from magnesium sulfate?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51" name="Google Shape;551;g10404dce022_0_828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Chemical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2" name="Google Shape;552;g10404dce022_0_828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3" name="Google Shape;553;g10404dce022_0_8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4" name="Google Shape;554;g10404dce022_0_828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55" name="Google Shape;555;g10404dce022_0_828"/>
          <p:cNvPicPr preferRelativeResize="0"/>
          <p:nvPr/>
        </p:nvPicPr>
        <p:blipFill rotWithShape="1">
          <a:blip r:embed="rId4">
            <a:alphaModFix/>
          </a:blip>
          <a:srcRect l="28456" t="22575" r="28586" b="72430"/>
          <a:stretch/>
        </p:blipFill>
        <p:spPr>
          <a:xfrm>
            <a:off x="403096" y="1781806"/>
            <a:ext cx="6057700" cy="4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556" name="Google Shape;556;g10404dce022_0_828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10404dce022_0_828"/>
          <p:cNvSpPr txBox="1"/>
          <p:nvPr/>
        </p:nvSpPr>
        <p:spPr>
          <a:xfrm>
            <a:off x="6390102" y="20020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10404dce022_0_828"/>
          <p:cNvSpPr txBox="1"/>
          <p:nvPr/>
        </p:nvSpPr>
        <p:spPr>
          <a:xfrm>
            <a:off x="403096" y="26882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Describe what happens to copper sulfate solution when zinc is dipped into it.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9" name="Google Shape;559;g10404dce022_0_828"/>
          <p:cNvPicPr preferRelativeResize="0"/>
          <p:nvPr/>
        </p:nvPicPr>
        <p:blipFill rotWithShape="1">
          <a:blip r:embed="rId4">
            <a:alphaModFix/>
          </a:blip>
          <a:srcRect l="28456" t="22575" r="28586" b="64893"/>
          <a:stretch/>
        </p:blipFill>
        <p:spPr>
          <a:xfrm>
            <a:off x="403100" y="3305791"/>
            <a:ext cx="6057700" cy="1104275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g10404dce022_0_828"/>
          <p:cNvSpPr txBox="1"/>
          <p:nvPr/>
        </p:nvSpPr>
        <p:spPr>
          <a:xfrm>
            <a:off x="6390102" y="42118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g10404dce022_0_828"/>
          <p:cNvSpPr txBox="1"/>
          <p:nvPr/>
        </p:nvSpPr>
        <p:spPr>
          <a:xfrm>
            <a:off x="403096" y="49742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What is a native state metal?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2" name="Google Shape;562;g10404dce022_0_828"/>
          <p:cNvPicPr preferRelativeResize="0"/>
          <p:nvPr/>
        </p:nvPicPr>
        <p:blipFill rotWithShape="1">
          <a:blip r:embed="rId4">
            <a:alphaModFix/>
          </a:blip>
          <a:srcRect l="28456" t="22575" r="28586" b="71488"/>
          <a:stretch/>
        </p:blipFill>
        <p:spPr>
          <a:xfrm>
            <a:off x="403100" y="5591795"/>
            <a:ext cx="6057700" cy="52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63" name="Google Shape;563;g10404dce022_0_828"/>
          <p:cNvSpPr txBox="1"/>
          <p:nvPr/>
        </p:nvSpPr>
        <p:spPr>
          <a:xfrm>
            <a:off x="6390102" y="58120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g10404dce022_0_828"/>
          <p:cNvSpPr txBox="1"/>
          <p:nvPr/>
        </p:nvSpPr>
        <p:spPr>
          <a:xfrm>
            <a:off x="403096" y="64220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16. How is carbon used to extract the metal from its oxide?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5" name="Google Shape;565;g10404dce022_0_828"/>
          <p:cNvPicPr preferRelativeResize="0"/>
          <p:nvPr/>
        </p:nvPicPr>
        <p:blipFill rotWithShape="1">
          <a:blip r:embed="rId4">
            <a:alphaModFix/>
          </a:blip>
          <a:srcRect l="28456" t="22575" r="28586" b="71488"/>
          <a:stretch/>
        </p:blipFill>
        <p:spPr>
          <a:xfrm>
            <a:off x="403100" y="7039595"/>
            <a:ext cx="6057700" cy="52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g10404dce022_0_828"/>
          <p:cNvSpPr txBox="1"/>
          <p:nvPr/>
        </p:nvSpPr>
        <p:spPr>
          <a:xfrm>
            <a:off x="6390102" y="72598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g10404dce022_0_828"/>
          <p:cNvSpPr txBox="1"/>
          <p:nvPr/>
        </p:nvSpPr>
        <p:spPr>
          <a:xfrm>
            <a:off x="403100" y="7869800"/>
            <a:ext cx="6249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What is the word equation for when iron oxide is heated with carbon, producing iron and a waste gas?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8" name="Google Shape;568;g10404dce022_0_828"/>
          <p:cNvPicPr preferRelativeResize="0"/>
          <p:nvPr/>
        </p:nvPicPr>
        <p:blipFill rotWithShape="1">
          <a:blip r:embed="rId4">
            <a:alphaModFix/>
          </a:blip>
          <a:srcRect l="28456" t="25980" r="28586" b="68082"/>
          <a:stretch/>
        </p:blipFill>
        <p:spPr>
          <a:xfrm>
            <a:off x="403100" y="8558904"/>
            <a:ext cx="6057700" cy="52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69" name="Google Shape;569;g10404dce022_0_828"/>
          <p:cNvSpPr txBox="1"/>
          <p:nvPr/>
        </p:nvSpPr>
        <p:spPr>
          <a:xfrm>
            <a:off x="6390102" y="8783889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4" name="Google Shape;574;p23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5" name="Google Shape;575;p23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23"/>
          <p:cNvSpPr txBox="1"/>
          <p:nvPr/>
        </p:nvSpPr>
        <p:spPr>
          <a:xfrm>
            <a:off x="403096" y="859411"/>
            <a:ext cx="6239138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Outline a method to describe how the temperature changes when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ammonium nitrate is dissolved in water. The independent variable is different masses of ammonium nitrate are used.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77" name="Google Shape;577;p23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8" name="Google Shape;578;p23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9" name="Google Shape;57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0" name="Google Shape;580;p23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81" name="Google Shape;581;p23"/>
          <p:cNvPicPr preferRelativeResize="0"/>
          <p:nvPr/>
        </p:nvPicPr>
        <p:blipFill rotWithShape="1">
          <a:blip r:embed="rId4">
            <a:alphaModFix/>
          </a:blip>
          <a:srcRect l="28456" t="22575" r="28587" b="2178"/>
          <a:stretch/>
        </p:blipFill>
        <p:spPr>
          <a:xfrm>
            <a:off x="403096" y="1898697"/>
            <a:ext cx="6057698" cy="6631693"/>
          </a:xfrm>
          <a:prstGeom prst="rect">
            <a:avLst/>
          </a:prstGeom>
          <a:noFill/>
          <a:ln>
            <a:noFill/>
          </a:ln>
        </p:spPr>
      </p:pic>
      <p:sp>
        <p:nvSpPr>
          <p:cNvPr id="582" name="Google Shape;582;p23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3"/>
          <p:cNvSpPr txBox="1"/>
          <p:nvPr/>
        </p:nvSpPr>
        <p:spPr>
          <a:xfrm>
            <a:off x="6390102" y="8232108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[6]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8" name="Google Shape;588;p2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9" name="Google Shape;589;p24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24"/>
          <p:cNvSpPr txBox="1"/>
          <p:nvPr/>
        </p:nvSpPr>
        <p:spPr>
          <a:xfrm>
            <a:off x="403096" y="859411"/>
            <a:ext cx="6239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Draw a reaction profile for an exothermic reaction - state the relative energies of the reactants and products, as well as the activation energy and overall energy change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91" name="Google Shape;591;p2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2" name="Google Shape;592;p2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3" name="Google Shape;593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4" name="Google Shape;594;p2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95" name="Google Shape;595;p2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p24"/>
          <p:cNvSpPr txBox="1"/>
          <p:nvPr/>
        </p:nvSpPr>
        <p:spPr>
          <a:xfrm>
            <a:off x="6390102" y="394215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7" name="Google Shape;597;p24"/>
          <p:cNvGrpSpPr/>
          <p:nvPr/>
        </p:nvGrpSpPr>
        <p:grpSpPr>
          <a:xfrm>
            <a:off x="1876665" y="1738555"/>
            <a:ext cx="2366695" cy="2366695"/>
            <a:chOff x="1552575" y="1238325"/>
            <a:chExt cx="2809800" cy="2809800"/>
          </a:xfrm>
        </p:grpSpPr>
        <p:cxnSp>
          <p:nvCxnSpPr>
            <p:cNvPr id="598" name="Google Shape;598;p24"/>
            <p:cNvCxnSpPr/>
            <p:nvPr/>
          </p:nvCxnSpPr>
          <p:spPr>
            <a:xfrm rot="5400000" flipH="1">
              <a:off x="152475" y="2638425"/>
              <a:ext cx="2809800" cy="9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599" name="Google Shape;599;p24"/>
            <p:cNvCxnSpPr/>
            <p:nvPr/>
          </p:nvCxnSpPr>
          <p:spPr>
            <a:xfrm rot="10800000" flipH="1">
              <a:off x="1552575" y="4038525"/>
              <a:ext cx="2809800" cy="9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600" name="Google Shape;600;p24"/>
          <p:cNvSpPr txBox="1"/>
          <p:nvPr/>
        </p:nvSpPr>
        <p:spPr>
          <a:xfrm>
            <a:off x="1927875" y="4200525"/>
            <a:ext cx="2672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of reaction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24"/>
          <p:cNvSpPr txBox="1"/>
          <p:nvPr/>
        </p:nvSpPr>
        <p:spPr>
          <a:xfrm>
            <a:off x="424300" y="2470725"/>
            <a:ext cx="193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24"/>
          <p:cNvSpPr/>
          <p:nvPr/>
        </p:nvSpPr>
        <p:spPr>
          <a:xfrm>
            <a:off x="270368" y="5472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24"/>
          <p:cNvSpPr txBox="1"/>
          <p:nvPr/>
        </p:nvSpPr>
        <p:spPr>
          <a:xfrm>
            <a:off x="403096" y="5126611"/>
            <a:ext cx="6239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Draw a reaction profile for an endothermic reaction - state the relative energies of the reactants and products, as well as the activation energy.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24"/>
          <p:cNvSpPr txBox="1"/>
          <p:nvPr/>
        </p:nvSpPr>
        <p:spPr>
          <a:xfrm>
            <a:off x="6390102" y="836175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05" name="Google Shape;605;p24"/>
          <p:cNvGrpSpPr/>
          <p:nvPr/>
        </p:nvGrpSpPr>
        <p:grpSpPr>
          <a:xfrm>
            <a:off x="1876665" y="6158155"/>
            <a:ext cx="2366695" cy="2366695"/>
            <a:chOff x="1552575" y="1238325"/>
            <a:chExt cx="2809800" cy="2809800"/>
          </a:xfrm>
        </p:grpSpPr>
        <p:cxnSp>
          <p:nvCxnSpPr>
            <p:cNvPr id="606" name="Google Shape;606;p24"/>
            <p:cNvCxnSpPr/>
            <p:nvPr/>
          </p:nvCxnSpPr>
          <p:spPr>
            <a:xfrm rot="5400000" flipH="1">
              <a:off x="152475" y="2638425"/>
              <a:ext cx="2809800" cy="9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607" name="Google Shape;607;p24"/>
            <p:cNvCxnSpPr/>
            <p:nvPr/>
          </p:nvCxnSpPr>
          <p:spPr>
            <a:xfrm rot="10800000" flipH="1">
              <a:off x="1552575" y="4038525"/>
              <a:ext cx="2809800" cy="9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608" name="Google Shape;608;p24"/>
          <p:cNvSpPr txBox="1"/>
          <p:nvPr/>
        </p:nvSpPr>
        <p:spPr>
          <a:xfrm>
            <a:off x="1927875" y="8620125"/>
            <a:ext cx="2672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 of reaction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24"/>
          <p:cNvSpPr txBox="1"/>
          <p:nvPr/>
        </p:nvSpPr>
        <p:spPr>
          <a:xfrm>
            <a:off x="424300" y="6890325"/>
            <a:ext cx="1938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" name="Google Shape;614;g1059b4d9607_0_4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" name="Google Shape;615;g1059b4d9607_0_40"/>
          <p:cNvSpPr txBox="1"/>
          <p:nvPr/>
        </p:nvSpPr>
        <p:spPr>
          <a:xfrm>
            <a:off x="403096" y="859411"/>
            <a:ext cx="6239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4. (H) Calculate the energy change when hydrogen reacts with chlorine to form hydrogen chloride (</a:t>
            </a:r>
            <a:r>
              <a:rPr lang="en-US" sz="1400" b="0" i="0" u="none" strike="noStrike" cap="none">
                <a:solidFill>
                  <a:srgbClr val="000000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rgbClr val="000000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+ Cl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→ 2HCl: H-H 436kJ/mol, Cl-Cl 243kJ/mol &amp; H-Cl 432 kJ/mol)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16" name="Google Shape;616;g1059b4d9607_0_4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7" name="Google Shape;617;g1059b4d9607_0_4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8" name="Google Shape;618;g1059b4d9607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9" name="Google Shape;619;g1059b4d9607_0_4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20" name="Google Shape;620;g1059b4d9607_0_4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1" name="Google Shape;621;g1059b4d9607_0_40"/>
          <p:cNvPicPr preferRelativeResize="0"/>
          <p:nvPr/>
        </p:nvPicPr>
        <p:blipFill rotWithShape="1">
          <a:blip r:embed="rId4">
            <a:alphaModFix/>
          </a:blip>
          <a:srcRect l="28456" t="22574" r="28586" b="64817"/>
          <a:stretch/>
        </p:blipFill>
        <p:spPr>
          <a:xfrm>
            <a:off x="403100" y="1746299"/>
            <a:ext cx="6057700" cy="1111199"/>
          </a:xfrm>
          <a:prstGeom prst="rect">
            <a:avLst/>
          </a:prstGeom>
          <a:noFill/>
          <a:ln>
            <a:noFill/>
          </a:ln>
        </p:spPr>
      </p:pic>
      <p:sp>
        <p:nvSpPr>
          <p:cNvPr id="622" name="Google Shape;622;g1059b4d9607_0_40"/>
          <p:cNvSpPr txBox="1"/>
          <p:nvPr/>
        </p:nvSpPr>
        <p:spPr>
          <a:xfrm>
            <a:off x="6390102" y="31505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3" name="Google Shape;623;g1059b4d9607_0_40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48525" y="3342954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24" name="Google Shape;624;g1059b4d9607_0_40"/>
          <p:cNvSpPr/>
          <p:nvPr/>
        </p:nvSpPr>
        <p:spPr>
          <a:xfrm>
            <a:off x="649705" y="3150582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energy change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g1059b4d9607_0_40"/>
          <p:cNvSpPr/>
          <p:nvPr/>
        </p:nvSpPr>
        <p:spPr>
          <a:xfrm>
            <a:off x="5324476" y="3189075"/>
            <a:ext cx="1073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kJ/mol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g1059b4d9607_0_40"/>
          <p:cNvSpPr txBox="1"/>
          <p:nvPr/>
        </p:nvSpPr>
        <p:spPr>
          <a:xfrm>
            <a:off x="403096" y="3907411"/>
            <a:ext cx="623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(H)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 the energy change when hydrogen reacts with oxygen to form water (2H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O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→ 2H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₂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O: H-H 436kJ/mol, O=O 498kJ/mol &amp; H-O 464 kJ/mol)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7" name="Google Shape;627;g1059b4d9607_0_40"/>
          <p:cNvPicPr preferRelativeResize="0"/>
          <p:nvPr/>
        </p:nvPicPr>
        <p:blipFill rotWithShape="1">
          <a:blip r:embed="rId4">
            <a:alphaModFix/>
          </a:blip>
          <a:srcRect l="28456" t="22574" r="28586" b="64817"/>
          <a:stretch/>
        </p:blipFill>
        <p:spPr>
          <a:xfrm>
            <a:off x="403100" y="4794299"/>
            <a:ext cx="6057700" cy="1111199"/>
          </a:xfrm>
          <a:prstGeom prst="rect">
            <a:avLst/>
          </a:prstGeom>
          <a:noFill/>
          <a:ln>
            <a:noFill/>
          </a:ln>
        </p:spPr>
      </p:pic>
      <p:sp>
        <p:nvSpPr>
          <p:cNvPr id="628" name="Google Shape;628;g1059b4d9607_0_40"/>
          <p:cNvSpPr txBox="1"/>
          <p:nvPr/>
        </p:nvSpPr>
        <p:spPr>
          <a:xfrm>
            <a:off x="6390102" y="61223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9" name="Google Shape;629;g1059b4d9607_0_40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48525" y="6314754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30" name="Google Shape;630;g1059b4d9607_0_40"/>
          <p:cNvSpPr/>
          <p:nvPr/>
        </p:nvSpPr>
        <p:spPr>
          <a:xfrm>
            <a:off x="649705" y="6122382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energy change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g1059b4d9607_0_40"/>
          <p:cNvSpPr/>
          <p:nvPr/>
        </p:nvSpPr>
        <p:spPr>
          <a:xfrm>
            <a:off x="5324476" y="6160875"/>
            <a:ext cx="1073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kJ/mol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g1059b4d9607_0_40"/>
          <p:cNvSpPr txBox="1"/>
          <p:nvPr/>
        </p:nvSpPr>
        <p:spPr>
          <a:xfrm>
            <a:off x="403096" y="6726811"/>
            <a:ext cx="623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6. </a:t>
            </a:r>
            <a:r>
              <a:rPr lang="en-US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(H)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Calculate the energy change when hydrogen reacts with nitrogen to form ammonia (N₂ + 3H₂→ 2NH₃: N≡N 945kJ/mol, H-H 436kJ/mol &amp; N-H 391 kJ/mol)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3" name="Google Shape;633;g1059b4d9607_0_40"/>
          <p:cNvPicPr preferRelativeResize="0"/>
          <p:nvPr/>
        </p:nvPicPr>
        <p:blipFill rotWithShape="1">
          <a:blip r:embed="rId4">
            <a:alphaModFix/>
          </a:blip>
          <a:srcRect l="28456" t="22574" r="28586" b="64817"/>
          <a:stretch/>
        </p:blipFill>
        <p:spPr>
          <a:xfrm>
            <a:off x="403100" y="7613699"/>
            <a:ext cx="6057700" cy="1111199"/>
          </a:xfrm>
          <a:prstGeom prst="rect">
            <a:avLst/>
          </a:prstGeom>
          <a:noFill/>
          <a:ln>
            <a:noFill/>
          </a:ln>
        </p:spPr>
      </p:pic>
      <p:sp>
        <p:nvSpPr>
          <p:cNvPr id="634" name="Google Shape;634;g1059b4d9607_0_40"/>
          <p:cNvSpPr txBox="1"/>
          <p:nvPr/>
        </p:nvSpPr>
        <p:spPr>
          <a:xfrm>
            <a:off x="6390102" y="89417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5" name="Google Shape;635;g1059b4d9607_0_40"/>
          <p:cNvPicPr preferRelativeResize="0"/>
          <p:nvPr/>
        </p:nvPicPr>
        <p:blipFill rotWithShape="1">
          <a:blip r:embed="rId4">
            <a:alphaModFix/>
          </a:blip>
          <a:srcRect l="54177" t="22575" r="31148" b="76221"/>
          <a:stretch/>
        </p:blipFill>
        <p:spPr>
          <a:xfrm>
            <a:off x="3248525" y="9134154"/>
            <a:ext cx="2069438" cy="10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36" name="Google Shape;636;g1059b4d9607_0_40"/>
          <p:cNvSpPr/>
          <p:nvPr/>
        </p:nvSpPr>
        <p:spPr>
          <a:xfrm>
            <a:off x="649705" y="8941782"/>
            <a:ext cx="2570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energy change =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g1059b4d9607_0_40"/>
          <p:cNvSpPr/>
          <p:nvPr/>
        </p:nvSpPr>
        <p:spPr>
          <a:xfrm>
            <a:off x="5324476" y="8980275"/>
            <a:ext cx="1073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kJ/mol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2" name="Google Shape;642;g10404dce022_0_719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3" name="Google Shape;643;g10404dce022_0_719"/>
          <p:cNvSpPr txBox="1"/>
          <p:nvPr/>
        </p:nvSpPr>
        <p:spPr>
          <a:xfrm>
            <a:off x="403096" y="859411"/>
            <a:ext cx="6239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7.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makes a reaction </a:t>
            </a:r>
            <a:r>
              <a:rPr lang="en-US" sz="14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exothermic</a:t>
            </a: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terms of bond breaking and bond forming?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44" name="Google Shape;644;g10404dce022_0_719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5" name="Google Shape;645;g10404dce022_0_719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6" name="Google Shape;646;g10404dce022_0_7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7" name="Google Shape;647;g10404dce022_0_719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8" name="Google Shape;648;g10404dce022_0_719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9" name="Google Shape;649;g10404dce022_0_719"/>
          <p:cNvPicPr preferRelativeResize="0"/>
          <p:nvPr/>
        </p:nvPicPr>
        <p:blipFill rotWithShape="1">
          <a:blip r:embed="rId4">
            <a:alphaModFix/>
          </a:blip>
          <a:srcRect l="28456" t="22574" r="28586" b="60819"/>
          <a:stretch/>
        </p:blipFill>
        <p:spPr>
          <a:xfrm>
            <a:off x="403100" y="1517700"/>
            <a:ext cx="6057700" cy="1463625"/>
          </a:xfrm>
          <a:prstGeom prst="rect">
            <a:avLst/>
          </a:prstGeom>
          <a:noFill/>
          <a:ln>
            <a:noFill/>
          </a:ln>
        </p:spPr>
      </p:pic>
      <p:sp>
        <p:nvSpPr>
          <p:cNvPr id="650" name="Google Shape;650;g10404dce022_0_719"/>
          <p:cNvSpPr txBox="1"/>
          <p:nvPr/>
        </p:nvSpPr>
        <p:spPr>
          <a:xfrm>
            <a:off x="6390102" y="27695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g10404dce022_0_719"/>
          <p:cNvSpPr txBox="1"/>
          <p:nvPr/>
        </p:nvSpPr>
        <p:spPr>
          <a:xfrm>
            <a:off x="403096" y="3602611"/>
            <a:ext cx="623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8.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makes a reaction </a:t>
            </a:r>
            <a:r>
              <a:rPr lang="en-US" sz="14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endothermic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terms of bond breaking and bond forming?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2" name="Google Shape;652;g10404dce022_0_719"/>
          <p:cNvPicPr preferRelativeResize="0"/>
          <p:nvPr/>
        </p:nvPicPr>
        <p:blipFill rotWithShape="1">
          <a:blip r:embed="rId4">
            <a:alphaModFix/>
          </a:blip>
          <a:srcRect l="28456" t="22574" r="28586" b="60819"/>
          <a:stretch/>
        </p:blipFill>
        <p:spPr>
          <a:xfrm>
            <a:off x="403100" y="4489500"/>
            <a:ext cx="6057700" cy="1463625"/>
          </a:xfrm>
          <a:prstGeom prst="rect">
            <a:avLst/>
          </a:prstGeom>
          <a:noFill/>
          <a:ln>
            <a:noFill/>
          </a:ln>
        </p:spPr>
      </p:pic>
      <p:sp>
        <p:nvSpPr>
          <p:cNvPr id="653" name="Google Shape;653;g10404dce022_0_719"/>
          <p:cNvSpPr txBox="1"/>
          <p:nvPr/>
        </p:nvSpPr>
        <p:spPr>
          <a:xfrm>
            <a:off x="6390102" y="57413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g10404dce022_0_719"/>
          <p:cNvSpPr txBox="1"/>
          <p:nvPr/>
        </p:nvSpPr>
        <p:spPr>
          <a:xfrm>
            <a:off x="403096" y="6498211"/>
            <a:ext cx="623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would you measure the change in temperature to see if any reaction is exothermic or endothermic?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5" name="Google Shape;655;g10404dce022_0_719"/>
          <p:cNvPicPr preferRelativeResize="0"/>
          <p:nvPr/>
        </p:nvPicPr>
        <p:blipFill rotWithShape="1">
          <a:blip r:embed="rId4">
            <a:alphaModFix/>
          </a:blip>
          <a:srcRect l="28456" t="22574" r="28586" b="60819"/>
          <a:stretch/>
        </p:blipFill>
        <p:spPr>
          <a:xfrm>
            <a:off x="403100" y="7385100"/>
            <a:ext cx="6057700" cy="1463625"/>
          </a:xfrm>
          <a:prstGeom prst="rect">
            <a:avLst/>
          </a:prstGeom>
          <a:noFill/>
          <a:ln>
            <a:noFill/>
          </a:ln>
        </p:spPr>
      </p:pic>
      <p:sp>
        <p:nvSpPr>
          <p:cNvPr id="656" name="Google Shape;656;g10404dce022_0_719"/>
          <p:cNvSpPr txBox="1"/>
          <p:nvPr/>
        </p:nvSpPr>
        <p:spPr>
          <a:xfrm>
            <a:off x="6390102" y="86369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1" name="Google Shape;661;g10404dce022_0_785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2" name="Google Shape;662;g10404dce022_0_785"/>
          <p:cNvSpPr txBox="1"/>
          <p:nvPr/>
        </p:nvSpPr>
        <p:spPr>
          <a:xfrm>
            <a:off x="403096" y="859411"/>
            <a:ext cx="623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10. When </a:t>
            </a:r>
            <a:r>
              <a:rPr lang="en-US" sz="14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investigating temperature changes using the poly(styrene) cup experiment,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the beaker decrease the rate of heat transfer?</a:t>
            </a:r>
            <a:r>
              <a:rPr lang="en-US" sz="1400" b="0" i="0" u="none" strike="noStrike" cap="none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63" name="Google Shape;663;g10404dce022_0_785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4" name="Google Shape;664;g10404dce022_0_785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5" name="Google Shape;665;g10404dce022_0_7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6" name="Google Shape;666;g10404dce022_0_785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67" name="Google Shape;667;g10404dce022_0_785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8" name="Google Shape;668;g10404dce022_0_785"/>
          <p:cNvPicPr preferRelativeResize="0"/>
          <p:nvPr/>
        </p:nvPicPr>
        <p:blipFill rotWithShape="1">
          <a:blip r:embed="rId4">
            <a:alphaModFix/>
          </a:blip>
          <a:srcRect l="28456" t="22574" r="28586" b="45581"/>
          <a:stretch/>
        </p:blipFill>
        <p:spPr>
          <a:xfrm>
            <a:off x="403100" y="1822500"/>
            <a:ext cx="6057700" cy="2806648"/>
          </a:xfrm>
          <a:prstGeom prst="rect">
            <a:avLst/>
          </a:prstGeom>
          <a:noFill/>
          <a:ln>
            <a:noFill/>
          </a:ln>
        </p:spPr>
      </p:pic>
      <p:sp>
        <p:nvSpPr>
          <p:cNvPr id="669" name="Google Shape;669;g10404dce022_0_785"/>
          <p:cNvSpPr txBox="1"/>
          <p:nvPr/>
        </p:nvSpPr>
        <p:spPr>
          <a:xfrm>
            <a:off x="6390102" y="444598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5"/>
          <p:cNvGraphicFramePr/>
          <p:nvPr/>
        </p:nvGraphicFramePr>
        <p:xfrm>
          <a:off x="304365" y="198088"/>
          <a:ext cx="6249250" cy="37085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8" name="Google Shape;98;p15"/>
          <p:cNvSpPr/>
          <p:nvPr/>
        </p:nvSpPr>
        <p:spPr>
          <a:xfrm>
            <a:off x="270368" y="900711"/>
            <a:ext cx="221163" cy="2719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403096" y="859411"/>
            <a:ext cx="64549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What is the state symbol for sodium chloride solution.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0" name="Google Shape;100;p15"/>
          <p:cNvGraphicFramePr/>
          <p:nvPr/>
        </p:nvGraphicFramePr>
        <p:xfrm>
          <a:off x="-1" y="198088"/>
          <a:ext cx="6858000" cy="37085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strike="noStrike" cap="none"/>
                        <a:t>The Periodic Table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1" name="Google Shape;101;p15"/>
          <p:cNvSpPr txBox="1"/>
          <p:nvPr/>
        </p:nvSpPr>
        <p:spPr>
          <a:xfrm>
            <a:off x="4506586" y="9477072"/>
            <a:ext cx="212495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5"/>
          <p:cNvCxnSpPr/>
          <p:nvPr/>
        </p:nvCxnSpPr>
        <p:spPr>
          <a:xfrm>
            <a:off x="213534" y="9427336"/>
            <a:ext cx="6428764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4" name="Google Shape;104;p15"/>
          <p:cNvPicPr preferRelativeResize="0"/>
          <p:nvPr/>
        </p:nvPicPr>
        <p:blipFill rotWithShape="1">
          <a:blip r:embed="rId4">
            <a:alphaModFix/>
          </a:blip>
          <a:srcRect l="28456" t="22577" r="28591" b="76032"/>
          <a:stretch/>
        </p:blipFill>
        <p:spPr>
          <a:xfrm>
            <a:off x="403096" y="1393367"/>
            <a:ext cx="6057697" cy="122612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 txBox="1"/>
          <p:nvPr/>
        </p:nvSpPr>
        <p:spPr>
          <a:xfrm>
            <a:off x="3136624" y="9478864"/>
            <a:ext cx="5912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6390102" y="1265811"/>
            <a:ext cx="46495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403096" y="18119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was used to arrange elements in early periodic tables?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4">
            <a:alphaModFix/>
          </a:blip>
          <a:srcRect l="28456" t="22576" r="28587" b="69998"/>
          <a:stretch/>
        </p:blipFill>
        <p:spPr>
          <a:xfrm>
            <a:off x="420094" y="2345867"/>
            <a:ext cx="6057698" cy="654508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6407100" y="2556347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403100" y="3088250"/>
            <a:ext cx="6150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changes did Mendeleev make to early periodic tables to make sure elements were not placed in wrong groups?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4">
            <a:alphaModFix/>
          </a:blip>
          <a:srcRect l="28456" t="22577" r="28587" b="64700"/>
          <a:stretch/>
        </p:blipFill>
        <p:spPr>
          <a:xfrm>
            <a:off x="420094" y="3860342"/>
            <a:ext cx="6057698" cy="1121234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/>
        </p:nvSpPr>
        <p:spPr>
          <a:xfrm>
            <a:off x="6407100" y="4747097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315406" y="5231193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Explain why neon is unreactive (inert).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15"/>
          <p:cNvPicPr preferRelativeResize="0"/>
          <p:nvPr/>
        </p:nvPicPr>
        <p:blipFill rotWithShape="1">
          <a:blip r:embed="rId4">
            <a:alphaModFix/>
          </a:blip>
          <a:srcRect l="28456" t="22576" r="28587" b="64698"/>
          <a:stretch/>
        </p:blipFill>
        <p:spPr>
          <a:xfrm>
            <a:off x="332404" y="5784198"/>
            <a:ext cx="6057698" cy="1121427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 txBox="1"/>
          <p:nvPr/>
        </p:nvSpPr>
        <p:spPr>
          <a:xfrm>
            <a:off x="6319410" y="665190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313890" y="7156174"/>
            <a:ext cx="6454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</a:t>
            </a:r>
            <a:r>
              <a:rPr lang="en-US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seen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when hot sodium reacts with chlorine gas – say what you </a:t>
            </a:r>
            <a:r>
              <a:rPr lang="en-US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before, during and after the reaction.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4">
            <a:alphaModFix/>
          </a:blip>
          <a:srcRect l="28456" t="22577" r="28587" b="60709"/>
          <a:stretch/>
        </p:blipFill>
        <p:spPr>
          <a:xfrm>
            <a:off x="330888" y="7709179"/>
            <a:ext cx="6057698" cy="147292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5"/>
          <p:cNvSpPr txBox="1"/>
          <p:nvPr/>
        </p:nvSpPr>
        <p:spPr>
          <a:xfrm>
            <a:off x="6317894" y="8948360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4" name="Google Shape;674;g10c176ee8aa_0_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5" name="Google Shape;675;g10c176ee8aa_0_0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g10c176ee8aa_0_0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Describe how a sodium ethanoate hand warmer works.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77" name="Google Shape;677;g10c176ee8aa_0_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</a:t>
                      </a:r>
                      <a:r>
                        <a:rPr lang="en-US" sz="1600" u="none" strike="noStrike" cap="none"/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</a:t>
                      </a:r>
                      <a:r>
                        <a:rPr lang="en-US" sz="1600" u="none" strike="noStrike" cap="none"/>
                        <a:t>10</a:t>
                      </a:r>
                      <a:endParaRPr sz="1400" u="none" strike="noStrike" cap="none"/>
                    </a:p>
                  </a:txBody>
                  <a:tcPr marL="9145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Energy Changes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8" name="Google Shape;678;g10c176ee8aa_0_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9" name="Google Shape;679;g10c176ee8a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0" name="Google Shape;680;g10c176ee8aa_0_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81" name="Google Shape;681;g10c176ee8aa_0_0"/>
          <p:cNvPicPr preferRelativeResize="0"/>
          <p:nvPr/>
        </p:nvPicPr>
        <p:blipFill rotWithShape="1">
          <a:blip r:embed="rId4">
            <a:alphaModFix/>
          </a:blip>
          <a:srcRect l="28457" t="22575" r="28586" b="57032"/>
          <a:stretch/>
        </p:blipFill>
        <p:spPr>
          <a:xfrm>
            <a:off x="403100" y="1393447"/>
            <a:ext cx="6057700" cy="1797425"/>
          </a:xfrm>
          <a:prstGeom prst="rect">
            <a:avLst/>
          </a:prstGeom>
          <a:noFill/>
          <a:ln>
            <a:noFill/>
          </a:ln>
        </p:spPr>
      </p:pic>
      <p:sp>
        <p:nvSpPr>
          <p:cNvPr id="682" name="Google Shape;682;g10c176ee8aa_0_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g10c176ee8aa_0_0"/>
          <p:cNvSpPr txBox="1"/>
          <p:nvPr/>
        </p:nvSpPr>
        <p:spPr>
          <a:xfrm>
            <a:off x="6390102" y="294221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g10c176ee8aa_0_0"/>
          <p:cNvSpPr txBox="1"/>
          <p:nvPr/>
        </p:nvSpPr>
        <p:spPr>
          <a:xfrm>
            <a:off x="403096" y="37550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Describe how self-heating cans are used.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5" name="Google Shape;685;g10c176ee8aa_0_0"/>
          <p:cNvPicPr preferRelativeResize="0"/>
          <p:nvPr/>
        </p:nvPicPr>
        <p:blipFill rotWithShape="1">
          <a:blip r:embed="rId4">
            <a:alphaModFix/>
          </a:blip>
          <a:srcRect l="28457" t="22575" r="28586" b="57032"/>
          <a:stretch/>
        </p:blipFill>
        <p:spPr>
          <a:xfrm>
            <a:off x="403100" y="4289047"/>
            <a:ext cx="6057700" cy="1797425"/>
          </a:xfrm>
          <a:prstGeom prst="rect">
            <a:avLst/>
          </a:prstGeom>
          <a:noFill/>
          <a:ln>
            <a:noFill/>
          </a:ln>
        </p:spPr>
      </p:pic>
      <p:sp>
        <p:nvSpPr>
          <p:cNvPr id="686" name="Google Shape;686;g10c176ee8aa_0_0"/>
          <p:cNvSpPr txBox="1"/>
          <p:nvPr/>
        </p:nvSpPr>
        <p:spPr>
          <a:xfrm>
            <a:off x="6390102" y="583781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g10c176ee8aa_0_0"/>
          <p:cNvSpPr txBox="1"/>
          <p:nvPr/>
        </p:nvSpPr>
        <p:spPr>
          <a:xfrm>
            <a:off x="403096" y="66506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Describe how chemical cold packs work.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8" name="Google Shape;688;g10c176ee8aa_0_0"/>
          <p:cNvPicPr preferRelativeResize="0"/>
          <p:nvPr/>
        </p:nvPicPr>
        <p:blipFill rotWithShape="1">
          <a:blip r:embed="rId4">
            <a:alphaModFix/>
          </a:blip>
          <a:srcRect l="28457" t="22575" r="28586" b="57032"/>
          <a:stretch/>
        </p:blipFill>
        <p:spPr>
          <a:xfrm>
            <a:off x="403100" y="7184647"/>
            <a:ext cx="6057700" cy="1797425"/>
          </a:xfrm>
          <a:prstGeom prst="rect">
            <a:avLst/>
          </a:prstGeom>
          <a:noFill/>
          <a:ln>
            <a:noFill/>
          </a:ln>
        </p:spPr>
      </p:pic>
      <p:sp>
        <p:nvSpPr>
          <p:cNvPr id="689" name="Google Shape;689;g10c176ee8aa_0_0"/>
          <p:cNvSpPr txBox="1"/>
          <p:nvPr/>
        </p:nvSpPr>
        <p:spPr>
          <a:xfrm>
            <a:off x="6390102" y="873341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1086346587d_0_112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5" name="Google Shape;695;g1086346587d_0_11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6" name="Google Shape;696;g1086346587d_0_112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97" name="Google Shape;697;g1086346587d_0_112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98" name="Google Shape;698;g1086346587d_0_1124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Pages 2</a:t>
                      </a: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-6: </a:t>
                      </a: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Topic 1: Atomic Structure &amp; The Periodic Table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(aq) / aq &gt; ignore aqueous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atomic weight  &gt; do </a:t>
                      </a:r>
                      <a:r>
                        <a:rPr lang="en-US" sz="1100" b="1" u="sng" strike="noStrike" cap="none"/>
                        <a:t>NOT </a:t>
                      </a:r>
                      <a:r>
                        <a:rPr lang="en-US" sz="1100" u="none" strike="noStrike" cap="none"/>
                        <a:t>accept atomic mass or Ar 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gaps / spaces were left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order of elements changed based on atomic weights / placed elements in correct groups depending on chemical and physical properties / swapped or changed iodine and tellurium as iodine has similar chemical properties to group 7 elements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2.8 / 2,8 / 28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full outer shell of electrons / stable arrangement 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sng" strike="noStrike" cap="none"/>
                        <a:t>before</a:t>
                      </a:r>
                      <a:r>
                        <a:rPr lang="en-US" sz="1100" u="none" strike="noStrike" cap="none"/>
                        <a:t>: liquid / metal or green gas / silver solid </a:t>
                      </a:r>
                      <a:endParaRPr sz="11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sng" strike="noStrike" cap="none"/>
                        <a:t>during</a:t>
                      </a:r>
                      <a:r>
                        <a:rPr lang="en-US" sz="1100" u="none" strike="noStrike" cap="none"/>
                        <a:t>: yellow flame / white smoke / green colour fades / disappears </a:t>
                      </a:r>
                      <a:endParaRPr sz="11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sng" strike="noStrike" cap="none"/>
                        <a:t>after</a:t>
                      </a:r>
                      <a:r>
                        <a:rPr lang="en-US" sz="1100" u="none" strike="noStrike" cap="none"/>
                        <a:t>: white solid / powder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lithium has less shells / energy levels than sodium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outer electron being lost is closer to nucleus / outer electron is less shielded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larger force of attraction between the nucleus and outer electron / shell in lithium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harder to lose outer electron in </a:t>
                      </a:r>
                      <a:r>
                        <a:rPr lang="en-US" sz="1100"/>
                        <a:t>lithium</a:t>
                      </a:r>
                      <a:r>
                        <a:rPr lang="en-US" sz="1100" u="none" strike="noStrike" cap="none"/>
                        <a:t> 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7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isotopes have the same number of protons/atomic number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and a different number of neutrons/mass number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number of elements = 3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number of atoms = 7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9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fluorine is a smaller atom / less energy levels / outer shell more close to nucleus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fluorine has a larger attraction between the nucleus and the outermost shell / less shielding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fluorine is able to gain an electron more easily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73660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predicted properties of elements not yet discovered</a:t>
                      </a:r>
                      <a:endParaRPr sz="1100" b="1" u="none" strike="noStrike" cap="none"/>
                    </a:p>
                    <a:p>
                      <a:pPr marL="180975" marR="73660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predicted elements were later discovered filling the gaps</a:t>
                      </a:r>
                      <a:endParaRPr sz="1100" b="1" u="none" strike="noStrike" cap="none"/>
                    </a:p>
                    <a:p>
                      <a:pPr marL="180975" marR="73660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properties of predicted elements were the same as predictions / atomic weights of these predicted  elements fitted in the spaces / gaps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r>
                        <a:rPr lang="en-US" sz="1100" u="sng" strike="noStrike" cap="none"/>
                        <a:t> 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13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12</a:t>
                      </a:r>
                      <a:r>
                        <a:rPr lang="en-US" sz="1100" u="none" strike="noStrike" cap="none"/>
                        <a:t> protons </a:t>
                      </a:r>
                      <a:endParaRPr sz="1100" u="none" strike="noStrike" cap="none"/>
                    </a:p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12</a:t>
                      </a:r>
                      <a:r>
                        <a:rPr lang="en-US" sz="1100" u="none" strike="noStrike" cap="none"/>
                        <a:t> neutrons 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same number of protons / both isotopes have 6 protons</a:t>
                      </a:r>
                      <a:endParaRPr sz="1100" u="none" strike="noStrike" cap="none"/>
                    </a:p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carbon-12 has 6 neutrons</a:t>
                      </a:r>
                      <a:endParaRPr sz="1100" u="none" strike="noStrike" cap="none"/>
                    </a:p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carbon-14 has 8 neutrons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7239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same number of protons and electrons</a:t>
                      </a:r>
                      <a:endParaRPr sz="1100" u="none" strike="noStrike" cap="none"/>
                    </a:p>
                    <a:p>
                      <a:pPr marL="180975" marR="355600" lvl="0" indent="-180975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cancel each other out</a:t>
                      </a:r>
                      <a:endParaRPr sz="1100" u="sng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699" name="Google Shape;699;g1086346587d_0_112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0" name="Google Shape;700;g1086346587d_0_112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5" name="Google Shape;705;g1086346587d_0_1136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6" name="Google Shape;706;g1086346587d_0_1136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g1086346587d_0_1136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Answers – 1 mark per correct answer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08" name="Google Shape;708;g1086346587d_0_1136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/>
                        <a:t>Answers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9" name="Google Shape;709;g1086346587d_0_1136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0" name="Google Shape;710;g1086346587d_0_11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sp>
        <p:nvSpPr>
          <p:cNvPr id="711" name="Google Shape;711;g1086346587d_0_1136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12" name="Google Shape;712;g1086346587d_0_1136"/>
          <p:cNvGraphicFramePr/>
          <p:nvPr/>
        </p:nvGraphicFramePr>
        <p:xfrm>
          <a:off x="491400" y="1457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101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Element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Mass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Atomic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Neutrons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Lithium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Oxygen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Sodium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Aluminium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Potassium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Calcium 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13" name="Google Shape;713;g1086346587d_0_1136"/>
          <p:cNvSpPr txBox="1"/>
          <p:nvPr/>
        </p:nvSpPr>
        <p:spPr>
          <a:xfrm>
            <a:off x="6263799" y="4637650"/>
            <a:ext cx="591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g1086346587d_0_1136"/>
          <p:cNvSpPr txBox="1"/>
          <p:nvPr/>
        </p:nvSpPr>
        <p:spPr>
          <a:xfrm>
            <a:off x="403096" y="52028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Answers – 1 mark per correct answer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15" name="Google Shape;715;g1086346587d_0_1136"/>
          <p:cNvGraphicFramePr/>
          <p:nvPr/>
        </p:nvGraphicFramePr>
        <p:xfrm>
          <a:off x="491400" y="580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153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Ion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Mass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Atomic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Neutrons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= H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⁺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Fluoride = F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⁻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Oxide = O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²⁻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Sodium = Na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⁺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Aluminium = Al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³⁺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Nitride = N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³⁻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Magnesium = Mg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²⁺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16" name="Google Shape;716;g1086346587d_0_1136"/>
          <p:cNvSpPr txBox="1"/>
          <p:nvPr/>
        </p:nvSpPr>
        <p:spPr>
          <a:xfrm>
            <a:off x="6263799" y="8981050"/>
            <a:ext cx="591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1086346587d_0_1153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2" name="Google Shape;722;g1086346587d_0_1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3" name="Google Shape;723;g1086346587d_0_1153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4" name="Google Shape;724;g1086346587d_0_1153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25" name="Google Shape;725;g1086346587d_0_1153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</a:rPr>
                        <a:t>Pages 7-10: 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</a:rPr>
                        <a:t>Topic 2: Bonding &amp; Structure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electrostatic force of attraction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between oppositely charged ions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>
                          <a:solidFill>
                            <a:schemeClr val="dk1"/>
                          </a:solidFill>
                        </a:rPr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shared pair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of electrons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positively charged ions / giant metallic lattice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delocalised / free electrons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weak forces / intermolecular forces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between the molecules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little energy needed to break / overcome the forces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molecules increase in size down group 7 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forces between the molecules become larger / intermolecular forces increase in size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boiling points become larger down group 7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magnesium</a:t>
                      </a:r>
                      <a:r>
                        <a:rPr lang="en-US" sz="1100" u="none" strike="noStrike" cap="none"/>
                        <a:t> loses 2 electrons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/>
                        <a:t>sulfur</a:t>
                      </a:r>
                      <a:r>
                        <a:rPr lang="en-US" sz="1100" u="none" strike="noStrike" cap="none"/>
                        <a:t> gains 2 electrons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two electrons are transferred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magnesium cation/ Mg²⁺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sulfide anion / S²⁻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ionic bond forms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7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delocalised / free electrons / charge in outer shell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electrons are free to move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through structure / metal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64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9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lithium loses / transfers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one electron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fluorine gains (do </a:t>
                      </a:r>
                      <a:r>
                        <a:rPr lang="en-US" sz="1100" b="1" u="sng" strike="noStrike" cap="none"/>
                        <a:t>NOT</a:t>
                      </a:r>
                      <a:r>
                        <a:rPr lang="en-US" sz="1100" u="none" strike="noStrike" cap="none"/>
                        <a:t> accept </a:t>
                      </a:r>
                      <a:r>
                        <a:rPr lang="en-US" sz="1100" b="1" u="sng" strike="noStrike" cap="none"/>
                        <a:t>fluoride</a:t>
                      </a:r>
                      <a:r>
                        <a:rPr lang="en-US" sz="1100" u="none" strike="noStrike" cap="none"/>
                        <a:t>)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one electron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lithium cation/ Li⁺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fluoride anion / F⁻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ionic bond forms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covalent bonds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giant structure / covalent lattice structure / each carbon has 4 covalent bonds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lots of energy required to break / overcome / covalent bonds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26" name="Google Shape;726;g1086346587d_0_1153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7" name="Google Shape;727;g1086346587d_0_1153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8" name="Google Shape;728;g1086346587d_0_1153"/>
          <p:cNvGraphicFramePr/>
          <p:nvPr/>
        </p:nvGraphicFramePr>
        <p:xfrm>
          <a:off x="34484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5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</a:rPr>
                        <a:t>Pages 11-13: Topic 2: Bonding &amp; Structure</a:t>
                      </a: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dissolved in water / aqueous / in solution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molten / liquid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ions are free to move / mobile / freely moving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delocalised / free electrons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free to move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energy transferred through structure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13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strong forces between particles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are in a fixed position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cannot move / flow to fill the container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are close together / no space between the particles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cannot be pushed closer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are far apart / space between the particles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particles can be pushed closer together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1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strong ionic bonds /strong electrostatic forces / giant structure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ionic bonds </a:t>
                      </a:r>
                      <a:r>
                        <a:rPr lang="en-US" sz="1100" b="1" u="sng" strike="noStrike" cap="none"/>
                        <a:t>between</a:t>
                      </a:r>
                      <a:r>
                        <a:rPr lang="en-US" sz="1100" b="1" u="none" strike="noStrike" cap="none"/>
                        <a:t> </a:t>
                      </a:r>
                      <a:r>
                        <a:rPr lang="en-US" sz="1100" u="none" strike="noStrike" cap="none"/>
                        <a:t>the ions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high amount of energy required to overcome / break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g108b34d0385_0_0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g108b34d0385_0_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5" name="Google Shape;735;g108b34d0385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6" name="Google Shape;736;g108b34d0385_0_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7" name="Google Shape;737;g108b34d0385_0_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38" name="Google Shape;738;g108b34d0385_0_0"/>
          <p:cNvGraphicFramePr/>
          <p:nvPr/>
        </p:nvGraphicFramePr>
        <p:xfrm>
          <a:off x="491475" y="1314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295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(H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sng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Chlorine (Cl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chloride (HCl):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Water (H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₂O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Methane (CH</a:t>
                      </a:r>
                      <a:r>
                        <a:rPr lang="en-US" sz="1400" u="none" strike="noStrike" cap="none">
                          <a:solidFill>
                            <a:srgbClr val="4D5156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₄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Nitrogen (NH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₃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Oxygen (O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Carbon dioxide (CO</a:t>
                      </a:r>
                      <a:r>
                        <a:rPr lang="en-US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₂</a:t>
                      </a:r>
                      <a:r>
                        <a:rPr lang="en-US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9" name="Google Shape;739;g108b34d0385_0_0"/>
          <p:cNvSpPr/>
          <p:nvPr/>
        </p:nvSpPr>
        <p:spPr>
          <a:xfrm>
            <a:off x="962025" y="1924050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g108b34d0385_0_0"/>
          <p:cNvSpPr/>
          <p:nvPr/>
        </p:nvSpPr>
        <p:spPr>
          <a:xfrm>
            <a:off x="1647825" y="1924050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g108b34d0385_0_0"/>
          <p:cNvSpPr/>
          <p:nvPr/>
        </p:nvSpPr>
        <p:spPr>
          <a:xfrm>
            <a:off x="4191000" y="1924050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g108b34d0385_0_0"/>
          <p:cNvSpPr/>
          <p:nvPr/>
        </p:nvSpPr>
        <p:spPr>
          <a:xfrm>
            <a:off x="4876800" y="1924050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3" name="Google Shape;743;g108b34d0385_0_0"/>
          <p:cNvSpPr/>
          <p:nvPr/>
        </p:nvSpPr>
        <p:spPr>
          <a:xfrm>
            <a:off x="1284697" y="400177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4" name="Google Shape;744;g108b34d0385_0_0"/>
          <p:cNvSpPr/>
          <p:nvPr/>
        </p:nvSpPr>
        <p:spPr>
          <a:xfrm>
            <a:off x="1647825" y="3781425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g108b34d0385_0_0"/>
          <p:cNvSpPr/>
          <p:nvPr/>
        </p:nvSpPr>
        <p:spPr>
          <a:xfrm>
            <a:off x="4410075" y="3781425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g108b34d0385_0_0"/>
          <p:cNvSpPr/>
          <p:nvPr/>
        </p:nvSpPr>
        <p:spPr>
          <a:xfrm>
            <a:off x="4237447" y="440182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g108b34d0385_0_0"/>
          <p:cNvSpPr/>
          <p:nvPr/>
        </p:nvSpPr>
        <p:spPr>
          <a:xfrm>
            <a:off x="5008972" y="440182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g108b34d0385_0_0"/>
          <p:cNvSpPr/>
          <p:nvPr/>
        </p:nvSpPr>
        <p:spPr>
          <a:xfrm>
            <a:off x="1502625" y="5829298"/>
            <a:ext cx="794100" cy="818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g108b34d0385_0_0"/>
          <p:cNvSpPr/>
          <p:nvPr/>
        </p:nvSpPr>
        <p:spPr>
          <a:xfrm>
            <a:off x="1656072" y="5485200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g108b34d0385_0_0"/>
          <p:cNvSpPr/>
          <p:nvPr/>
        </p:nvSpPr>
        <p:spPr>
          <a:xfrm>
            <a:off x="2143272" y="5987400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g108b34d0385_0_0"/>
          <p:cNvSpPr/>
          <p:nvPr/>
        </p:nvSpPr>
        <p:spPr>
          <a:xfrm>
            <a:off x="1656072" y="6430650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g108b34d0385_0_0"/>
          <p:cNvSpPr/>
          <p:nvPr/>
        </p:nvSpPr>
        <p:spPr>
          <a:xfrm>
            <a:off x="1175772" y="5987400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g108b34d0385_0_0"/>
          <p:cNvSpPr/>
          <p:nvPr/>
        </p:nvSpPr>
        <p:spPr>
          <a:xfrm>
            <a:off x="4564300" y="5762923"/>
            <a:ext cx="794100" cy="8184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g108b34d0385_0_0"/>
          <p:cNvSpPr/>
          <p:nvPr/>
        </p:nvSpPr>
        <p:spPr>
          <a:xfrm>
            <a:off x="5204947" y="592102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g108b34d0385_0_0"/>
          <p:cNvSpPr/>
          <p:nvPr/>
        </p:nvSpPr>
        <p:spPr>
          <a:xfrm>
            <a:off x="4717747" y="636427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6" name="Google Shape;756;g108b34d0385_0_0"/>
          <p:cNvSpPr/>
          <p:nvPr/>
        </p:nvSpPr>
        <p:spPr>
          <a:xfrm>
            <a:off x="4237447" y="5921025"/>
            <a:ext cx="487200" cy="502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7" name="Google Shape;757;g108b34d0385_0_0"/>
          <p:cNvSpPr/>
          <p:nvPr/>
        </p:nvSpPr>
        <p:spPr>
          <a:xfrm>
            <a:off x="1175775" y="7595213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g108b34d0385_0_0"/>
          <p:cNvSpPr/>
          <p:nvPr/>
        </p:nvSpPr>
        <p:spPr>
          <a:xfrm>
            <a:off x="1861575" y="7595213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9" name="Google Shape;759;g108b34d0385_0_0"/>
          <p:cNvSpPr/>
          <p:nvPr/>
        </p:nvSpPr>
        <p:spPr>
          <a:xfrm>
            <a:off x="4513425" y="7726413"/>
            <a:ext cx="708000" cy="729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g108b34d0385_0_0"/>
          <p:cNvSpPr/>
          <p:nvPr/>
        </p:nvSpPr>
        <p:spPr>
          <a:xfrm>
            <a:off x="5061975" y="7619913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Google Shape;761;g108b34d0385_0_0"/>
          <p:cNvSpPr/>
          <p:nvPr/>
        </p:nvSpPr>
        <p:spPr>
          <a:xfrm>
            <a:off x="3726850" y="7619913"/>
            <a:ext cx="914700" cy="942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108b34d0385_0_0"/>
          <p:cNvSpPr txBox="1"/>
          <p:nvPr/>
        </p:nvSpPr>
        <p:spPr>
          <a:xfrm>
            <a:off x="1272825" y="2179950"/>
            <a:ext cx="293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g108b34d0385_0_0"/>
          <p:cNvSpPr txBox="1"/>
          <p:nvPr/>
        </p:nvSpPr>
        <p:spPr>
          <a:xfrm>
            <a:off x="1958625" y="2179950"/>
            <a:ext cx="293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g108b34d0385_0_0"/>
          <p:cNvSpPr txBox="1"/>
          <p:nvPr/>
        </p:nvSpPr>
        <p:spPr>
          <a:xfrm>
            <a:off x="4455900" y="217995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g108b34d0385_0_0"/>
          <p:cNvSpPr txBox="1"/>
          <p:nvPr/>
        </p:nvSpPr>
        <p:spPr>
          <a:xfrm>
            <a:off x="5141700" y="217995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g108b34d0385_0_0"/>
          <p:cNvSpPr txBox="1"/>
          <p:nvPr/>
        </p:nvSpPr>
        <p:spPr>
          <a:xfrm>
            <a:off x="1912725" y="400462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g108b34d0385_0_0"/>
          <p:cNvSpPr txBox="1"/>
          <p:nvPr/>
        </p:nvSpPr>
        <p:spPr>
          <a:xfrm>
            <a:off x="1335850" y="400462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g108b34d0385_0_0"/>
          <p:cNvSpPr txBox="1"/>
          <p:nvPr/>
        </p:nvSpPr>
        <p:spPr>
          <a:xfrm>
            <a:off x="4288600" y="443737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g108b34d0385_0_0"/>
          <p:cNvSpPr txBox="1"/>
          <p:nvPr/>
        </p:nvSpPr>
        <p:spPr>
          <a:xfrm>
            <a:off x="5060125" y="443737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g108b34d0385_0_0"/>
          <p:cNvSpPr txBox="1"/>
          <p:nvPr/>
        </p:nvSpPr>
        <p:spPr>
          <a:xfrm>
            <a:off x="4674975" y="4050488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g108b34d0385_0_0"/>
          <p:cNvSpPr txBox="1"/>
          <p:nvPr/>
        </p:nvSpPr>
        <p:spPr>
          <a:xfrm>
            <a:off x="1707225" y="544702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g108b34d0385_0_0"/>
          <p:cNvSpPr txBox="1"/>
          <p:nvPr/>
        </p:nvSpPr>
        <p:spPr>
          <a:xfrm>
            <a:off x="2251725" y="602295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g108b34d0385_0_0"/>
          <p:cNvSpPr txBox="1"/>
          <p:nvPr/>
        </p:nvSpPr>
        <p:spPr>
          <a:xfrm>
            <a:off x="1162725" y="6022938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g108b34d0385_0_0"/>
          <p:cNvSpPr txBox="1"/>
          <p:nvPr/>
        </p:nvSpPr>
        <p:spPr>
          <a:xfrm>
            <a:off x="1707225" y="657575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g108b34d0385_0_0"/>
          <p:cNvSpPr txBox="1"/>
          <p:nvPr/>
        </p:nvSpPr>
        <p:spPr>
          <a:xfrm>
            <a:off x="1710675" y="6011388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g108b34d0385_0_0"/>
          <p:cNvSpPr txBox="1"/>
          <p:nvPr/>
        </p:nvSpPr>
        <p:spPr>
          <a:xfrm>
            <a:off x="4772350" y="595657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g108b34d0385_0_0"/>
          <p:cNvSpPr txBox="1"/>
          <p:nvPr/>
        </p:nvSpPr>
        <p:spPr>
          <a:xfrm>
            <a:off x="4237450" y="595657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g108b34d0385_0_0"/>
          <p:cNvSpPr txBox="1"/>
          <p:nvPr/>
        </p:nvSpPr>
        <p:spPr>
          <a:xfrm>
            <a:off x="4772350" y="646620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g108b34d0385_0_0"/>
          <p:cNvSpPr txBox="1"/>
          <p:nvPr/>
        </p:nvSpPr>
        <p:spPr>
          <a:xfrm>
            <a:off x="5300350" y="595657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g108b34d0385_0_0"/>
          <p:cNvSpPr txBox="1"/>
          <p:nvPr/>
        </p:nvSpPr>
        <p:spPr>
          <a:xfrm>
            <a:off x="1440675" y="785110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g108b34d0385_0_0"/>
          <p:cNvSpPr txBox="1"/>
          <p:nvPr/>
        </p:nvSpPr>
        <p:spPr>
          <a:xfrm>
            <a:off x="2251725" y="787140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g108b34d0385_0_0"/>
          <p:cNvSpPr txBox="1"/>
          <p:nvPr/>
        </p:nvSpPr>
        <p:spPr>
          <a:xfrm>
            <a:off x="4025175" y="785110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g108b34d0385_0_0"/>
          <p:cNvSpPr txBox="1"/>
          <p:nvPr/>
        </p:nvSpPr>
        <p:spPr>
          <a:xfrm>
            <a:off x="5376575" y="7875825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g108b34d0385_0_0"/>
          <p:cNvSpPr txBox="1"/>
          <p:nvPr/>
        </p:nvSpPr>
        <p:spPr>
          <a:xfrm>
            <a:off x="4700875" y="7862650"/>
            <a:ext cx="384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g108b34d0385_0_0"/>
          <p:cNvSpPr/>
          <p:nvPr/>
        </p:nvSpPr>
        <p:spPr>
          <a:xfrm>
            <a:off x="1712625" y="22420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6" name="Google Shape;786;g108b34d0385_0_0"/>
          <p:cNvSpPr txBox="1"/>
          <p:nvPr/>
        </p:nvSpPr>
        <p:spPr>
          <a:xfrm>
            <a:off x="1632350" y="225873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g108b34d0385_0_0"/>
          <p:cNvSpPr/>
          <p:nvPr/>
        </p:nvSpPr>
        <p:spPr>
          <a:xfrm>
            <a:off x="4941600" y="22649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8" name="Google Shape;788;g108b34d0385_0_0"/>
          <p:cNvSpPr txBox="1"/>
          <p:nvPr/>
        </p:nvSpPr>
        <p:spPr>
          <a:xfrm>
            <a:off x="4858900" y="2303063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g108b34d0385_0_0"/>
          <p:cNvSpPr/>
          <p:nvPr/>
        </p:nvSpPr>
        <p:spPr>
          <a:xfrm>
            <a:off x="1674750" y="4165396"/>
            <a:ext cx="70800" cy="636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0" name="Google Shape;790;g108b34d0385_0_0"/>
          <p:cNvSpPr txBox="1"/>
          <p:nvPr/>
        </p:nvSpPr>
        <p:spPr>
          <a:xfrm>
            <a:off x="1582575" y="408138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g108b34d0385_0_0"/>
          <p:cNvSpPr/>
          <p:nvPr/>
        </p:nvSpPr>
        <p:spPr>
          <a:xfrm rot="-2700000">
            <a:off x="4504397" y="4448877"/>
            <a:ext cx="82307" cy="74246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108b34d0385_0_0"/>
          <p:cNvSpPr txBox="1"/>
          <p:nvPr/>
        </p:nvSpPr>
        <p:spPr>
          <a:xfrm rot="-2700000">
            <a:off x="4491117" y="4379622"/>
            <a:ext cx="204920" cy="40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g108b34d0385_0_0"/>
          <p:cNvSpPr/>
          <p:nvPr/>
        </p:nvSpPr>
        <p:spPr>
          <a:xfrm rot="2763824">
            <a:off x="5155346" y="4444731"/>
            <a:ext cx="79988" cy="71928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108b34d0385_0_0"/>
          <p:cNvSpPr txBox="1"/>
          <p:nvPr/>
        </p:nvSpPr>
        <p:spPr>
          <a:xfrm rot="2767677">
            <a:off x="4994395" y="4324819"/>
            <a:ext cx="204747" cy="400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g108b34d0385_0_0"/>
          <p:cNvSpPr/>
          <p:nvPr/>
        </p:nvSpPr>
        <p:spPr>
          <a:xfrm rot="-12456">
            <a:off x="4598764" y="6050851"/>
            <a:ext cx="82801" cy="744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6" name="Google Shape;796;g108b34d0385_0_0"/>
          <p:cNvSpPr txBox="1"/>
          <p:nvPr/>
        </p:nvSpPr>
        <p:spPr>
          <a:xfrm rot="-10067">
            <a:off x="4502441" y="5994263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g108b34d0385_0_0"/>
          <p:cNvSpPr/>
          <p:nvPr/>
        </p:nvSpPr>
        <p:spPr>
          <a:xfrm rot="-12278">
            <a:off x="5244763" y="6061553"/>
            <a:ext cx="84001" cy="756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g108b34d0385_0_0"/>
          <p:cNvSpPr txBox="1"/>
          <p:nvPr/>
        </p:nvSpPr>
        <p:spPr>
          <a:xfrm rot="-10067">
            <a:off x="5150141" y="5994276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g108b34d0385_0_0"/>
          <p:cNvSpPr/>
          <p:nvPr/>
        </p:nvSpPr>
        <p:spPr>
          <a:xfrm rot="-14324">
            <a:off x="2188015" y="6131190"/>
            <a:ext cx="72001" cy="648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g108b34d0385_0_0"/>
          <p:cNvSpPr txBox="1"/>
          <p:nvPr/>
        </p:nvSpPr>
        <p:spPr>
          <a:xfrm rot="-10067">
            <a:off x="2096341" y="6079301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g108b34d0385_0_0"/>
          <p:cNvSpPr/>
          <p:nvPr/>
        </p:nvSpPr>
        <p:spPr>
          <a:xfrm rot="-13171">
            <a:off x="1539966" y="6142297"/>
            <a:ext cx="78301" cy="705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g108b34d0385_0_0"/>
          <p:cNvSpPr txBox="1"/>
          <p:nvPr/>
        </p:nvSpPr>
        <p:spPr>
          <a:xfrm rot="-10067">
            <a:off x="1453766" y="6079288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g108b34d0385_0_0"/>
          <p:cNvSpPr/>
          <p:nvPr/>
        </p:nvSpPr>
        <p:spPr>
          <a:xfrm rot="5386466">
            <a:off x="1944793" y="5870938"/>
            <a:ext cx="76201" cy="687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g108b34d0385_0_0"/>
          <p:cNvSpPr txBox="1"/>
          <p:nvPr/>
        </p:nvSpPr>
        <p:spPr>
          <a:xfrm rot="5389933">
            <a:off x="1769861" y="5684085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g108b34d0385_0_0"/>
          <p:cNvSpPr/>
          <p:nvPr/>
        </p:nvSpPr>
        <p:spPr>
          <a:xfrm rot="5387125">
            <a:off x="1921934" y="6525662"/>
            <a:ext cx="80101" cy="720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g108b34d0385_0_0"/>
          <p:cNvSpPr txBox="1"/>
          <p:nvPr/>
        </p:nvSpPr>
        <p:spPr>
          <a:xfrm rot="5389933">
            <a:off x="1757361" y="6344435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7" name="Google Shape;807;g108b34d0385_0_0"/>
          <p:cNvSpPr txBox="1"/>
          <p:nvPr/>
        </p:nvSpPr>
        <p:spPr>
          <a:xfrm rot="-10067">
            <a:off x="4764991" y="6276051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8" name="Google Shape;808;g108b34d0385_0_0"/>
          <p:cNvSpPr/>
          <p:nvPr/>
        </p:nvSpPr>
        <p:spPr>
          <a:xfrm rot="5389614">
            <a:off x="4965820" y="6444003"/>
            <a:ext cx="99300" cy="894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g108b34d0385_0_0"/>
          <p:cNvSpPr txBox="1"/>
          <p:nvPr/>
        </p:nvSpPr>
        <p:spPr>
          <a:xfrm rot="-10067">
            <a:off x="4764991" y="5556063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0" name="Google Shape;810;g108b34d0385_0_0"/>
          <p:cNvSpPr txBox="1"/>
          <p:nvPr/>
        </p:nvSpPr>
        <p:spPr>
          <a:xfrm rot="-10067">
            <a:off x="4888816" y="5556063"/>
            <a:ext cx="204901" cy="400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1" name="Google Shape;811;g108b34d0385_0_0"/>
          <p:cNvSpPr/>
          <p:nvPr/>
        </p:nvSpPr>
        <p:spPr>
          <a:xfrm rot="5387125">
            <a:off x="1941209" y="7855312"/>
            <a:ext cx="80101" cy="720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108b34d0385_0_0"/>
          <p:cNvSpPr txBox="1"/>
          <p:nvPr/>
        </p:nvSpPr>
        <p:spPr>
          <a:xfrm rot="-10794967">
            <a:off x="1912743" y="8016994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3" name="Google Shape;813;g108b34d0385_0_0"/>
          <p:cNvSpPr/>
          <p:nvPr/>
        </p:nvSpPr>
        <p:spPr>
          <a:xfrm rot="5387125">
            <a:off x="1942859" y="8055387"/>
            <a:ext cx="80101" cy="72001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108b34d0385_0_0"/>
          <p:cNvSpPr txBox="1"/>
          <p:nvPr/>
        </p:nvSpPr>
        <p:spPr>
          <a:xfrm rot="-10794967">
            <a:off x="1912732" y="7822250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g108b34d0385_0_0"/>
          <p:cNvSpPr/>
          <p:nvPr/>
        </p:nvSpPr>
        <p:spPr>
          <a:xfrm>
            <a:off x="1234000" y="77195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108b34d0385_0_0"/>
          <p:cNvSpPr/>
          <p:nvPr/>
        </p:nvSpPr>
        <p:spPr>
          <a:xfrm>
            <a:off x="1162725" y="78465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g108b34d0385_0_0"/>
          <p:cNvSpPr/>
          <p:nvPr/>
        </p:nvSpPr>
        <p:spPr>
          <a:xfrm>
            <a:off x="1333300" y="84173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g108b34d0385_0_0"/>
          <p:cNvSpPr/>
          <p:nvPr/>
        </p:nvSpPr>
        <p:spPr>
          <a:xfrm>
            <a:off x="1453000" y="84815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g108b34d0385_0_0"/>
          <p:cNvSpPr/>
          <p:nvPr/>
        </p:nvSpPr>
        <p:spPr>
          <a:xfrm>
            <a:off x="2510350" y="76199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g108b34d0385_0_0"/>
          <p:cNvSpPr/>
          <p:nvPr/>
        </p:nvSpPr>
        <p:spPr>
          <a:xfrm>
            <a:off x="2609650" y="77195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g108b34d0385_0_0"/>
          <p:cNvSpPr/>
          <p:nvPr/>
        </p:nvSpPr>
        <p:spPr>
          <a:xfrm>
            <a:off x="2562525" y="83921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g108b34d0385_0_0"/>
          <p:cNvSpPr/>
          <p:nvPr/>
        </p:nvSpPr>
        <p:spPr>
          <a:xfrm>
            <a:off x="2438925" y="846456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g108b34d0385_0_0"/>
          <p:cNvSpPr/>
          <p:nvPr/>
        </p:nvSpPr>
        <p:spPr>
          <a:xfrm>
            <a:off x="4552300" y="7952394"/>
            <a:ext cx="48600" cy="438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g108b34d0385_0_0"/>
          <p:cNvSpPr/>
          <p:nvPr/>
        </p:nvSpPr>
        <p:spPr>
          <a:xfrm>
            <a:off x="4552300" y="8100044"/>
            <a:ext cx="48600" cy="438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g108b34d0385_0_0"/>
          <p:cNvSpPr txBox="1"/>
          <p:nvPr/>
        </p:nvSpPr>
        <p:spPr>
          <a:xfrm rot="-10067">
            <a:off x="4452959" y="7852188"/>
            <a:ext cx="204901" cy="3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g108b34d0385_0_0"/>
          <p:cNvSpPr/>
          <p:nvPr/>
        </p:nvSpPr>
        <p:spPr>
          <a:xfrm>
            <a:off x="5111650" y="7946569"/>
            <a:ext cx="48600" cy="438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7" name="Google Shape;827;g108b34d0385_0_0"/>
          <p:cNvSpPr/>
          <p:nvPr/>
        </p:nvSpPr>
        <p:spPr>
          <a:xfrm>
            <a:off x="5111650" y="8087769"/>
            <a:ext cx="48600" cy="438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108b34d0385_0_0"/>
          <p:cNvSpPr txBox="1"/>
          <p:nvPr/>
        </p:nvSpPr>
        <p:spPr>
          <a:xfrm rot="-10067">
            <a:off x="4460109" y="7999838"/>
            <a:ext cx="204901" cy="3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g108b34d0385_0_0"/>
          <p:cNvSpPr txBox="1"/>
          <p:nvPr/>
        </p:nvSpPr>
        <p:spPr>
          <a:xfrm rot="-10067">
            <a:off x="5009659" y="8005213"/>
            <a:ext cx="204901" cy="3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g108b34d0385_0_0"/>
          <p:cNvSpPr txBox="1"/>
          <p:nvPr/>
        </p:nvSpPr>
        <p:spPr>
          <a:xfrm rot="-10067">
            <a:off x="5015709" y="7845338"/>
            <a:ext cx="204901" cy="3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g108b34d0385_0_0"/>
          <p:cNvSpPr/>
          <p:nvPr/>
        </p:nvSpPr>
        <p:spPr>
          <a:xfrm>
            <a:off x="3989300" y="76006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108b34d0385_0_0"/>
          <p:cNvSpPr/>
          <p:nvPr/>
        </p:nvSpPr>
        <p:spPr>
          <a:xfrm>
            <a:off x="3835813" y="76900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g108b34d0385_0_0"/>
          <p:cNvSpPr/>
          <p:nvPr/>
        </p:nvSpPr>
        <p:spPr>
          <a:xfrm>
            <a:off x="3697450" y="81637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g108b34d0385_0_0"/>
          <p:cNvSpPr/>
          <p:nvPr/>
        </p:nvSpPr>
        <p:spPr>
          <a:xfrm>
            <a:off x="3760700" y="83138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g108b34d0385_0_0"/>
          <p:cNvSpPr/>
          <p:nvPr/>
        </p:nvSpPr>
        <p:spPr>
          <a:xfrm>
            <a:off x="5761475" y="84107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6" name="Google Shape;836;g108b34d0385_0_0"/>
          <p:cNvSpPr/>
          <p:nvPr/>
        </p:nvSpPr>
        <p:spPr>
          <a:xfrm>
            <a:off x="5855575" y="83024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g108b34d0385_0_0"/>
          <p:cNvSpPr/>
          <p:nvPr/>
        </p:nvSpPr>
        <p:spPr>
          <a:xfrm>
            <a:off x="5855575" y="779166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g108b34d0385_0_0"/>
          <p:cNvSpPr/>
          <p:nvPr/>
        </p:nvSpPr>
        <p:spPr>
          <a:xfrm>
            <a:off x="5756275" y="76826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g108b34d0385_0_0"/>
          <p:cNvSpPr/>
          <p:nvPr/>
        </p:nvSpPr>
        <p:spPr>
          <a:xfrm>
            <a:off x="4620663" y="37814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g108b34d0385_0_0"/>
          <p:cNvSpPr/>
          <p:nvPr/>
        </p:nvSpPr>
        <p:spPr>
          <a:xfrm>
            <a:off x="4467175" y="38708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1" name="Google Shape;841;g108b34d0385_0_0"/>
          <p:cNvSpPr/>
          <p:nvPr/>
        </p:nvSpPr>
        <p:spPr>
          <a:xfrm>
            <a:off x="5135950" y="387198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108b34d0385_0_0"/>
          <p:cNvSpPr/>
          <p:nvPr/>
        </p:nvSpPr>
        <p:spPr>
          <a:xfrm>
            <a:off x="5036650" y="3762938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3" name="Google Shape;843;g108b34d0385_0_0"/>
          <p:cNvSpPr/>
          <p:nvPr/>
        </p:nvSpPr>
        <p:spPr>
          <a:xfrm>
            <a:off x="4665438" y="18764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4" name="Google Shape;844;g108b34d0385_0_0"/>
          <p:cNvSpPr/>
          <p:nvPr/>
        </p:nvSpPr>
        <p:spPr>
          <a:xfrm>
            <a:off x="4505750" y="18764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108b34d0385_0_0"/>
          <p:cNvSpPr/>
          <p:nvPr/>
        </p:nvSpPr>
        <p:spPr>
          <a:xfrm>
            <a:off x="4143900" y="223171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g108b34d0385_0_0"/>
          <p:cNvSpPr/>
          <p:nvPr/>
        </p:nvSpPr>
        <p:spPr>
          <a:xfrm>
            <a:off x="4143900" y="237816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g108b34d0385_0_0"/>
          <p:cNvSpPr/>
          <p:nvPr/>
        </p:nvSpPr>
        <p:spPr>
          <a:xfrm>
            <a:off x="4646350" y="281276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108b34d0385_0_0"/>
          <p:cNvSpPr/>
          <p:nvPr/>
        </p:nvSpPr>
        <p:spPr>
          <a:xfrm>
            <a:off x="4505750" y="2812763"/>
            <a:ext cx="99300" cy="89400"/>
          </a:xfrm>
          <a:prstGeom prst="ellipse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g108b34d0385_0_0"/>
          <p:cNvSpPr txBox="1"/>
          <p:nvPr/>
        </p:nvSpPr>
        <p:spPr>
          <a:xfrm>
            <a:off x="5111650" y="2640163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g108b34d0385_0_0"/>
          <p:cNvSpPr txBox="1"/>
          <p:nvPr/>
        </p:nvSpPr>
        <p:spPr>
          <a:xfrm>
            <a:off x="5244625" y="264968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g108b34d0385_0_0"/>
          <p:cNvSpPr txBox="1"/>
          <p:nvPr/>
        </p:nvSpPr>
        <p:spPr>
          <a:xfrm>
            <a:off x="5135950" y="169343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g108b34d0385_0_0"/>
          <p:cNvSpPr txBox="1"/>
          <p:nvPr/>
        </p:nvSpPr>
        <p:spPr>
          <a:xfrm>
            <a:off x="5268925" y="1702963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Google Shape;853;g108b34d0385_0_0"/>
          <p:cNvSpPr txBox="1"/>
          <p:nvPr/>
        </p:nvSpPr>
        <p:spPr>
          <a:xfrm>
            <a:off x="5655875" y="2086701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4" name="Google Shape;854;g108b34d0385_0_0"/>
          <p:cNvSpPr txBox="1"/>
          <p:nvPr/>
        </p:nvSpPr>
        <p:spPr>
          <a:xfrm>
            <a:off x="5655875" y="2202650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g108b34d0385_0_0"/>
          <p:cNvSpPr txBox="1"/>
          <p:nvPr/>
        </p:nvSpPr>
        <p:spPr>
          <a:xfrm>
            <a:off x="1925825" y="450313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g108b34d0385_0_0"/>
          <p:cNvSpPr txBox="1"/>
          <p:nvPr/>
        </p:nvSpPr>
        <p:spPr>
          <a:xfrm>
            <a:off x="2057050" y="449818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g108b34d0385_0_0"/>
          <p:cNvSpPr txBox="1"/>
          <p:nvPr/>
        </p:nvSpPr>
        <p:spPr>
          <a:xfrm>
            <a:off x="1948400" y="3559263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g108b34d0385_0_0"/>
          <p:cNvSpPr txBox="1"/>
          <p:nvPr/>
        </p:nvSpPr>
        <p:spPr>
          <a:xfrm>
            <a:off x="2072700" y="3582413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g108b34d0385_0_0"/>
          <p:cNvSpPr txBox="1"/>
          <p:nvPr/>
        </p:nvSpPr>
        <p:spPr>
          <a:xfrm>
            <a:off x="2422875" y="394138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g108b34d0385_0_0"/>
          <p:cNvSpPr txBox="1"/>
          <p:nvPr/>
        </p:nvSpPr>
        <p:spPr>
          <a:xfrm>
            <a:off x="2438450" y="4065938"/>
            <a:ext cx="20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61" name="Google Shape;861;g108b34d0385_0_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2" name="Google Shape;862;g108b34d0385_0_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Bonding &amp; Structure</a:t>
                      </a:r>
                      <a:endParaRPr sz="16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63" name="Google Shape;863;g108b34d0385_0_0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Answers -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marks per question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1086346587d_0_128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9" name="Google Shape;869;g1086346587d_0_12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0" name="Google Shape;870;g1086346587d_0_128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1" name="Google Shape;871;g1086346587d_0_128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72" name="Google Shape;872;g1086346587d_0_1280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Pages 14-18: </a:t>
                      </a: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Topic 3: Quantitative Chemistry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 cm³ / 1000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= 0.2 dm³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4.6g / 0.2 dm³ = 23 g per dm³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x 16 = 64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 / 98 = 0.653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0.653 x 100 = 65.3%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1/80 × 6.02x10²³ / 0.0125 × 6.02x10²³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7.53 x 10²¹          allow 7.525 x 10²¹ 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3H₂     +     N₂     →     2NH₃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2Al₂O₃     →     4Al     +     3O₂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2H₂     +     O₂     →     2H₂O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C₃H₈     +     5O₂     →     4H₂O     +     3CO₂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SnO₂     +     2H₂     →     Sn +     2H₂O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112g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Mr of Na₂=  23 x 2 = 46 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(46 / 142) x 100 = 32.3943661972 %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significant figures = 32.4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35.5 x 2 = 71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71 + 40 = 111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Mr of TiCl₄ = 190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 tonnes / 190 = 0.3 mol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 mol x 48 = 14.4 tonnes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9.6g / 24 = 0.4mol of Mg &amp; 14.6 / 36.5 = 0.4mol of HCl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equation says 1 mole of Mg reacts with 2 moles of HCl, so 0.4 mol of Mg needs to react with 0.8 mol of HCl. 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only 0.4 mol of HCl, so HCl is the limiting reactant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873" name="Google Shape;873;g1086346587d_0_128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74" name="Google Shape;874;g1086346587d_0_128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g1086346587d_0_1292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0" name="Google Shape;880;g1086346587d_0_12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1" name="Google Shape;881;g1086346587d_0_1292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2" name="Google Shape;882;g1086346587d_0_1292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3" name="Google Shape;883;g1086346587d_0_1292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Pages 19-23: </a:t>
                      </a: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Topic 4: Chemical Changes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sodium, magnesium, zinc, copper, gold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Magnesium is less reactive … and then any </a:t>
                      </a:r>
                      <a:r>
                        <a:rPr lang="en-US" sz="1100" b="1" u="sng" strike="noStrike" cap="none"/>
                        <a:t>one</a:t>
                      </a:r>
                      <a:r>
                        <a:rPr lang="en-US" sz="1100" u="none" strike="noStrike" cap="none"/>
                        <a:t> of:</a:t>
                      </a:r>
                      <a:endParaRPr sz="1100" u="none" strike="noStrike" cap="none"/>
                    </a:p>
                    <a:p>
                      <a:pPr marL="3302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urier New"/>
                        <a:buChar char="o"/>
                      </a:pPr>
                      <a:r>
                        <a:rPr lang="en-US" sz="1100" u="none" strike="noStrike" cap="none"/>
                        <a:t>outer electrons closer to the magnesium’s nucleus </a:t>
                      </a:r>
                      <a:endParaRPr sz="1100" u="none" strike="noStrike" cap="none"/>
                    </a:p>
                    <a:p>
                      <a:pPr marL="3302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urier New"/>
                        <a:buChar char="o"/>
                      </a:pPr>
                      <a:r>
                        <a:rPr lang="en-US" sz="1100" u="none" strike="noStrike" cap="none"/>
                        <a:t>less shielding</a:t>
                      </a:r>
                      <a:endParaRPr sz="1100" u="none" strike="noStrike" cap="none"/>
                    </a:p>
                    <a:p>
                      <a:pPr marL="3302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urier New"/>
                        <a:buChar char="o"/>
                      </a:pPr>
                      <a:r>
                        <a:rPr lang="en-US" sz="1100" u="none" strike="noStrike" cap="none"/>
                        <a:t>greater attraction between nucleus of magnesium and outer electrons</a:t>
                      </a:r>
                      <a:endParaRPr sz="1100" u="none" strike="noStrike" cap="none"/>
                    </a:p>
                    <a:p>
                      <a:pPr marL="3302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urier New"/>
                        <a:buChar char="o"/>
                      </a:pPr>
                      <a:r>
                        <a:rPr lang="en-US" sz="1100" u="none" strike="noStrike" cap="none"/>
                        <a:t>higher amount of energy needed to remove outer electrons</a:t>
                      </a:r>
                      <a:endParaRPr sz="1100" u="none" strike="noStrike" cap="none"/>
                    </a:p>
                    <a:p>
                      <a:pPr marL="3302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ourier New"/>
                        <a:buChar char="o"/>
                      </a:pPr>
                      <a:r>
                        <a:rPr lang="en-US" sz="1100" u="none" strike="noStrike" cap="none"/>
                        <a:t>losing electrons is more difficult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Hydrochloric acid = HCl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Nitric acid = HNO₃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Sulfuric acid = H₂SO₄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Hydrochloric acid = red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Ammonia solution = purple / blue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metal is more reactive than carbon 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aluminium oxide </a:t>
                      </a:r>
                      <a:endParaRPr sz="1100" u="none" strike="noStrike" cap="none"/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cryolite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7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Negative electrode = Pb²</a:t>
                      </a:r>
                      <a:r>
                        <a:rPr lang="en-US" sz="1100" u="none" strike="noStrike" cap="none" baseline="30000"/>
                        <a:t>+</a:t>
                      </a:r>
                      <a:r>
                        <a:rPr lang="en-US" sz="1100" u="none" strike="noStrike" cap="none"/>
                        <a:t> + 2e- → Pb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Positive electrode = 2Br⁻ → Br₂ + 2e-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positive lead ions / lead cations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lead ions gain electrons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at the cathode / negative electrode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reduced to form lead atoms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9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copper is less reactive than hydrogen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Zn / zinc is oxidised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oxidation is loss of electrons / electrons are lost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Zn → Zn²</a:t>
                      </a:r>
                      <a:r>
                        <a:rPr lang="en-US" sz="1100" u="none" strike="noStrike" cap="none" baseline="30000"/>
                        <a:t>+ </a:t>
                      </a:r>
                      <a:r>
                        <a:rPr lang="en-US" sz="1100" u="none" strike="noStrike" cap="none"/>
                        <a:t>+ 2e-  / each zinc atom loses 2 electrons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Zn ion / cation is reduced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reduction is gain of electrons / electrons are gained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Zn²</a:t>
                      </a:r>
                      <a:r>
                        <a:rPr lang="en-US" sz="1100" u="none" strike="noStrike" cap="none" baseline="30000"/>
                        <a:t>+</a:t>
                      </a:r>
                      <a:r>
                        <a:rPr lang="en-US" sz="1100" u="none" strike="noStrike" cap="none"/>
                        <a:t> + 2e- → Zn / each zinc ion gains 2 electrons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13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no, silver will not displace the magnesium from magnesium sulfate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copper sulfate solution turns from blue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to colourless zinc sulfate solution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uncombined / unreacted metals found as elements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metal oxide must be heated with carbon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17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iron oxide + carbon → iron + carbon dioxide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884" name="Google Shape;884;g1086346587d_0_1292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85" name="Google Shape;885;g1086346587d_0_1292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" name="Google Shape;890;g1086346587d_0_130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1" name="Google Shape;891;g1086346587d_0_1304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g1086346587d_0_1304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Answers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93" name="Google Shape;893;g1086346587d_0_130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4" name="Google Shape;894;g1086346587d_0_130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5" name="Google Shape;895;g1086346587d_0_13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6" name="Google Shape;896;g1086346587d_0_130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7" name="Google Shape;897;g1086346587d_0_130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8" name="Google Shape;898;g1086346587d_0_1304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54354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899" name="Google Shape;899;g1086346587d_0_1304"/>
          <p:cNvSpPr txBox="1"/>
          <p:nvPr/>
        </p:nvSpPr>
        <p:spPr>
          <a:xfrm>
            <a:off x="6319410" y="56461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g1086346587d_0_1304"/>
          <p:cNvSpPr/>
          <p:nvPr/>
        </p:nvSpPr>
        <p:spPr>
          <a:xfrm>
            <a:off x="380918" y="52324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1" name="Google Shape;901;g1086346587d_0_1304"/>
          <p:cNvSpPr/>
          <p:nvPr/>
        </p:nvSpPr>
        <p:spPr>
          <a:xfrm>
            <a:off x="380918" y="56125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2" name="Google Shape;902;g1086346587d_0_1304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7111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903" name="Google Shape;903;g1086346587d_0_1304"/>
          <p:cNvSpPr txBox="1"/>
          <p:nvPr/>
        </p:nvSpPr>
        <p:spPr>
          <a:xfrm>
            <a:off x="6319410" y="7322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g1086346587d_0_1304"/>
          <p:cNvSpPr/>
          <p:nvPr/>
        </p:nvSpPr>
        <p:spPr>
          <a:xfrm>
            <a:off x="380918" y="6908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g1086346587d_0_1304"/>
          <p:cNvSpPr/>
          <p:nvPr/>
        </p:nvSpPr>
        <p:spPr>
          <a:xfrm>
            <a:off x="380918" y="7288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6" name="Google Shape;906;g1086346587d_0_1304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37590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907" name="Google Shape;907;g1086346587d_0_1304"/>
          <p:cNvSpPr txBox="1"/>
          <p:nvPr/>
        </p:nvSpPr>
        <p:spPr>
          <a:xfrm>
            <a:off x="6319410" y="39697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g1086346587d_0_1304"/>
          <p:cNvSpPr/>
          <p:nvPr/>
        </p:nvSpPr>
        <p:spPr>
          <a:xfrm>
            <a:off x="380918" y="35560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g1086346587d_0_1304"/>
          <p:cNvSpPr/>
          <p:nvPr/>
        </p:nvSpPr>
        <p:spPr>
          <a:xfrm>
            <a:off x="380918" y="39361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0" name="Google Shape;910;g1086346587d_0_1304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2158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911" name="Google Shape;911;g1086346587d_0_1304"/>
          <p:cNvSpPr txBox="1"/>
          <p:nvPr/>
        </p:nvSpPr>
        <p:spPr>
          <a:xfrm>
            <a:off x="6319410" y="2369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g1086346587d_0_1304"/>
          <p:cNvSpPr/>
          <p:nvPr/>
        </p:nvSpPr>
        <p:spPr>
          <a:xfrm>
            <a:off x="380918" y="1955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g1086346587d_0_1304"/>
          <p:cNvSpPr/>
          <p:nvPr/>
        </p:nvSpPr>
        <p:spPr>
          <a:xfrm>
            <a:off x="380918" y="2335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g1086346587d_0_1304"/>
          <p:cNvSpPr txBox="1"/>
          <p:nvPr/>
        </p:nvSpPr>
        <p:spPr>
          <a:xfrm>
            <a:off x="403096" y="1592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Sodium chloride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5" name="Google Shape;915;g1086346587d_0_1304"/>
          <p:cNvSpPr txBox="1"/>
          <p:nvPr/>
        </p:nvSpPr>
        <p:spPr>
          <a:xfrm>
            <a:off x="403096" y="3116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Sodium sulfate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6" name="Google Shape;916;g1086346587d_0_1304"/>
          <p:cNvSpPr txBox="1"/>
          <p:nvPr/>
        </p:nvSpPr>
        <p:spPr>
          <a:xfrm>
            <a:off x="403096" y="48694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Copper sulfate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7" name="Google Shape;917;g1086346587d_0_1304"/>
          <p:cNvSpPr txBox="1"/>
          <p:nvPr/>
        </p:nvSpPr>
        <p:spPr>
          <a:xfrm>
            <a:off x="403096" y="65458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Molten aluminium oxide: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8" name="Google Shape;918;g1086346587d_0_1304"/>
          <p:cNvPicPr preferRelativeResize="0"/>
          <p:nvPr/>
        </p:nvPicPr>
        <p:blipFill rotWithShape="1">
          <a:blip r:embed="rId4">
            <a:alphaModFix/>
          </a:blip>
          <a:srcRect l="40552" t="22576" r="28588" b="72521"/>
          <a:stretch/>
        </p:blipFill>
        <p:spPr>
          <a:xfrm>
            <a:off x="2038350" y="8635805"/>
            <a:ext cx="4351750" cy="431995"/>
          </a:xfrm>
          <a:prstGeom prst="rect">
            <a:avLst/>
          </a:prstGeom>
          <a:noFill/>
          <a:ln>
            <a:noFill/>
          </a:ln>
        </p:spPr>
      </p:pic>
      <p:sp>
        <p:nvSpPr>
          <p:cNvPr id="919" name="Google Shape;919;g1086346587d_0_1304"/>
          <p:cNvSpPr txBox="1"/>
          <p:nvPr/>
        </p:nvSpPr>
        <p:spPr>
          <a:xfrm>
            <a:off x="6319410" y="884656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g1086346587d_0_1304"/>
          <p:cNvSpPr/>
          <p:nvPr/>
        </p:nvSpPr>
        <p:spPr>
          <a:xfrm>
            <a:off x="380918" y="8432808"/>
            <a:ext cx="1744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Negative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Google Shape;921;g1086346587d_0_1304"/>
          <p:cNvSpPr/>
          <p:nvPr/>
        </p:nvSpPr>
        <p:spPr>
          <a:xfrm>
            <a:off x="380918" y="8812990"/>
            <a:ext cx="1667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Positive electrode =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2" name="Google Shape;922;g1086346587d_0_1304"/>
          <p:cNvSpPr txBox="1"/>
          <p:nvPr/>
        </p:nvSpPr>
        <p:spPr>
          <a:xfrm>
            <a:off x="403096" y="799363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Copper chloride solution:</a:t>
            </a:r>
            <a:endParaRPr sz="1400" b="0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g1086346587d_0_1304"/>
          <p:cNvSpPr txBox="1"/>
          <p:nvPr/>
        </p:nvSpPr>
        <p:spPr>
          <a:xfrm>
            <a:off x="2200275" y="1909600"/>
            <a:ext cx="120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hydrogen gas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g1086346587d_0_1304"/>
          <p:cNvSpPr txBox="1"/>
          <p:nvPr/>
        </p:nvSpPr>
        <p:spPr>
          <a:xfrm>
            <a:off x="2200275" y="2214400"/>
            <a:ext cx="120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chlorine gas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g1086346587d_0_1304"/>
          <p:cNvSpPr txBox="1"/>
          <p:nvPr/>
        </p:nvSpPr>
        <p:spPr>
          <a:xfrm>
            <a:off x="2200275" y="3824900"/>
            <a:ext cx="188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and oxygen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6" name="Google Shape;926;g1086346587d_0_1304"/>
          <p:cNvSpPr txBox="1"/>
          <p:nvPr/>
        </p:nvSpPr>
        <p:spPr>
          <a:xfrm>
            <a:off x="2200275" y="3443900"/>
            <a:ext cx="120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hydrogen gas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7" name="Google Shape;927;g1086346587d_0_1304"/>
          <p:cNvSpPr txBox="1"/>
          <p:nvPr/>
        </p:nvSpPr>
        <p:spPr>
          <a:xfrm>
            <a:off x="2276475" y="5120300"/>
            <a:ext cx="1206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copper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g1086346587d_0_1304"/>
          <p:cNvSpPr txBox="1"/>
          <p:nvPr/>
        </p:nvSpPr>
        <p:spPr>
          <a:xfrm>
            <a:off x="2276475" y="5501300"/>
            <a:ext cx="1744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and oxygen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9" name="Google Shape;929;g1086346587d_0_1304"/>
          <p:cNvSpPr txBox="1"/>
          <p:nvPr/>
        </p:nvSpPr>
        <p:spPr>
          <a:xfrm>
            <a:off x="2459975" y="6801850"/>
            <a:ext cx="166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aluminium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g1086346587d_0_1304"/>
          <p:cNvSpPr txBox="1"/>
          <p:nvPr/>
        </p:nvSpPr>
        <p:spPr>
          <a:xfrm>
            <a:off x="2459975" y="7127950"/>
            <a:ext cx="166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oxygen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1" name="Google Shape;931;g1086346587d_0_1304"/>
          <p:cNvSpPr txBox="1"/>
          <p:nvPr/>
        </p:nvSpPr>
        <p:spPr>
          <a:xfrm>
            <a:off x="2517125" y="8311238"/>
            <a:ext cx="166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copper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g1086346587d_0_1304"/>
          <p:cNvSpPr txBox="1"/>
          <p:nvPr/>
        </p:nvSpPr>
        <p:spPr>
          <a:xfrm>
            <a:off x="2517975" y="8645063"/>
            <a:ext cx="1667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chlorine gas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g1086346587d_0_1352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8" name="Google Shape;938;g1086346587d_0_13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9" name="Google Shape;939;g1086346587d_0_1352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0" name="Google Shape;940;g1086346587d_0_1352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41" name="Google Shape;941;g1086346587d_0_1352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Pages 24-26: </a:t>
                      </a: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Topic 5: Energy Changes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use a container e.g. test tube, beaker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use insulation around the test tube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water is added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initial / starting temperature of water measured using a thermometer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specific mass of ammonium nitrate added e.g. 10 g / 20 g 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ammonium nitrate dissolved using stirring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final / lowest temperature of the ammonium nitrate solution measured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temperature difference is then calculated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experiment repeated using varying masses of ammonium nitrate</a:t>
                      </a:r>
                      <a:endParaRPr sz="1100" u="none" strike="noStrike" cap="none"/>
                    </a:p>
                    <a:p>
                      <a:pPr marL="19050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same volume of water used every time repeated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see next page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4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reactants: 436 x 1 = 436 kJ/mol, 243 x 1 = 243 kJ/mol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products: 432 x 2 = 864 kJ/mol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energy change = 679 - 864 = -185 kJ/mol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5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reactants: 436 x 2= 872 kJ/mol, 498 x 1 = 498 kJ/mol, 872 + 498 = 1370 kJ/mol</a:t>
                      </a:r>
                      <a:endParaRPr sz="1100" u="none" strike="noStrike" cap="none"/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products: 464 x 4 = 1856 kJ/mol</a:t>
                      </a:r>
                      <a:endParaRPr sz="1100" u="none" strike="noStrike" cap="none"/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energy change = 1370 - 1856 = -486 kJ/mol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6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reactants: 945 x 1 = 945 kJ/mol, 436 x 3 = 1308 kJ/mol, 945 + 1308 = 2253 kJ/mol </a:t>
                      </a:r>
                      <a:endParaRPr sz="1100" u="none" strike="noStrike" cap="none"/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products: 391 x 6 = 2346 kJ/mol</a:t>
                      </a:r>
                      <a:endParaRPr sz="1100" u="none" strike="noStrike" cap="none"/>
                    </a:p>
                    <a:p>
                      <a:pPr marL="190500" marR="0" lvl="0" indent="-190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energy change = 2253 - 2346 = -93 kJ/mol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42" name="Google Shape;942;g1086346587d_0_1352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43" name="Google Shape;943;g1086346587d_0_1352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44" name="Google Shape;944;g1086346587d_0_1352"/>
          <p:cNvGraphicFramePr/>
          <p:nvPr/>
        </p:nvGraphicFramePr>
        <p:xfrm>
          <a:off x="3475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Pages 27-29: </a:t>
                      </a: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Topic 5: Energy Changes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7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breaking bonds takes in energy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bond breaking gives out energy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more energy is given out than is taken in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breaking bonds takes in energy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bond breaking gives out energy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less energy is given out than is taken in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9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thermometer measures the starting and final temperature and calculate the difference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temperature increases, it is exothermic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temperature decreases, it is endothermic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b="1" u="sng" strike="noStrike" cap="none"/>
                        <a:t>between</a:t>
                      </a:r>
                      <a:r>
                        <a:rPr lang="en-US" sz="1100" u="none" strike="noStrike" cap="none"/>
                        <a:t> beaker and poly(styrene) cup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is trapped air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decreases the rate of energy transfer to and from the surroundings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/>
                        <a:t>11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small metal disc is pressed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scraping off the metal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starting the exothermic process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sodium ethanoate crystals forming</a:t>
                      </a:r>
                      <a:endParaRPr sz="1100" b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12</a:t>
                      </a: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button is pressed in the base of the can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mixes the calcium oxide and water 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starting the exothermic reaction 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heat energy released</a:t>
                      </a:r>
                      <a:endParaRPr sz="1100" b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/>
                        <a:t>13</a:t>
                      </a: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ammonium nitrate dissolves in the water when mixed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absorbing/taking in energy from its surroundings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endothermic process</a:t>
                      </a:r>
                      <a:endParaRPr sz="1100" u="none" strike="noStrike" cap="none">
                        <a:solidFill>
                          <a:srgbClr val="000000"/>
                        </a:solidFill>
                      </a:endParaRPr>
                    </a:p>
                    <a:p>
                      <a:pPr marL="13335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>
                          <a:solidFill>
                            <a:srgbClr val="000000"/>
                          </a:solidFill>
                        </a:rPr>
                        <a:t>making the surroundings colder</a:t>
                      </a:r>
                      <a:endParaRPr sz="1100" b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g1086346587d_0_1364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0" name="Google Shape;950;g1086346587d_0_13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1" name="Google Shape;951;g1086346587d_0_1364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2" name="Google Shape;952;g1086346587d_0_1364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53" name="Google Shape;953;g1086346587d_0_1364"/>
          <p:cNvGraphicFramePr/>
          <p:nvPr/>
        </p:nvGraphicFramePr>
        <p:xfrm>
          <a:off x="46131" y="7386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37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Topic 5: Energy Changes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2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curve / line going upwards and then downwards </a:t>
                      </a:r>
                      <a:r>
                        <a:rPr lang="en-US" sz="1100" b="1" u="sng" strike="noStrike" cap="none"/>
                        <a:t>with</a:t>
                      </a:r>
                      <a:r>
                        <a:rPr lang="en-US" sz="1100" u="none" strike="noStrike" cap="none"/>
                        <a:t> reactants line above products </a:t>
                      </a:r>
                      <a:endParaRPr sz="1100" u="none" strike="noStrike" cap="none"/>
                    </a:p>
                    <a:p>
                      <a:pPr marL="180975" marR="0" lvl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correct activation energy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3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curve / line going upwards and then downwards </a:t>
                      </a:r>
                      <a:r>
                        <a:rPr lang="en-US" sz="1100" b="1" u="sng" strike="noStrike" cap="none"/>
                        <a:t>with</a:t>
                      </a:r>
                      <a:r>
                        <a:rPr lang="en-US" sz="1100" u="none" strike="noStrike" cap="none"/>
                        <a:t> reactants line below products </a:t>
                      </a:r>
                      <a:endParaRPr sz="1100" u="none" strike="noStrike" cap="none"/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/>
                        <a:t>correct activation energy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54" name="Google Shape;954;g1086346587d_0_1364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55" name="Google Shape;955;g1086346587d_0_1364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Topic 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/>
                        <a:t>Answers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956" name="Google Shape;956;g1086346587d_0_1364"/>
          <p:cNvGrpSpPr/>
          <p:nvPr/>
        </p:nvGrpSpPr>
        <p:grpSpPr>
          <a:xfrm>
            <a:off x="853840" y="1507765"/>
            <a:ext cx="4464628" cy="3173375"/>
            <a:chOff x="424300" y="1598288"/>
            <a:chExt cx="4262175" cy="3576037"/>
          </a:xfrm>
        </p:grpSpPr>
        <p:grpSp>
          <p:nvGrpSpPr>
            <p:cNvPr id="957" name="Google Shape;957;g1086346587d_0_1364"/>
            <p:cNvGrpSpPr/>
            <p:nvPr/>
          </p:nvGrpSpPr>
          <p:grpSpPr>
            <a:xfrm>
              <a:off x="1876675" y="1905075"/>
              <a:ext cx="2809800" cy="2809800"/>
              <a:chOff x="1552575" y="1238325"/>
              <a:chExt cx="2809800" cy="2809800"/>
            </a:xfrm>
          </p:grpSpPr>
          <p:cxnSp>
            <p:nvCxnSpPr>
              <p:cNvPr id="958" name="Google Shape;958;g1086346587d_0_1364"/>
              <p:cNvCxnSpPr/>
              <p:nvPr/>
            </p:nvCxnSpPr>
            <p:spPr>
              <a:xfrm rot="5400000" flipH="1">
                <a:off x="152475" y="2638425"/>
                <a:ext cx="2809800" cy="96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959" name="Google Shape;959;g1086346587d_0_1364"/>
              <p:cNvCxnSpPr/>
              <p:nvPr/>
            </p:nvCxnSpPr>
            <p:spPr>
              <a:xfrm rot="10800000" flipH="1">
                <a:off x="1552575" y="4038525"/>
                <a:ext cx="2809800" cy="96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</p:grpSp>
        <p:sp>
          <p:nvSpPr>
            <p:cNvPr id="960" name="Google Shape;960;g1086346587d_0_1364"/>
            <p:cNvSpPr txBox="1"/>
            <p:nvPr/>
          </p:nvSpPr>
          <p:spPr>
            <a:xfrm>
              <a:off x="1927875" y="4810125"/>
              <a:ext cx="2672700" cy="36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Progress of reaction</a:t>
              </a: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1" name="Google Shape;961;g1086346587d_0_1364"/>
            <p:cNvSpPr txBox="1"/>
            <p:nvPr/>
          </p:nvSpPr>
          <p:spPr>
            <a:xfrm>
              <a:off x="424300" y="3080325"/>
              <a:ext cx="1938000" cy="36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Energy</a:t>
              </a: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62" name="Google Shape;962;g1086346587d_0_1364"/>
            <p:cNvCxnSpPr/>
            <p:nvPr/>
          </p:nvCxnSpPr>
          <p:spPr>
            <a:xfrm>
              <a:off x="1889525" y="2933100"/>
              <a:ext cx="7716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63" name="Google Shape;963;g1086346587d_0_1364"/>
            <p:cNvCxnSpPr/>
            <p:nvPr/>
          </p:nvCxnSpPr>
          <p:spPr>
            <a:xfrm>
              <a:off x="3643300" y="4205275"/>
              <a:ext cx="7716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64" name="Google Shape;964;g1086346587d_0_1364"/>
            <p:cNvSpPr/>
            <p:nvPr/>
          </p:nvSpPr>
          <p:spPr>
            <a:xfrm>
              <a:off x="2646150" y="2139553"/>
              <a:ext cx="1009650" cy="2080025"/>
            </a:xfrm>
            <a:custGeom>
              <a:avLst/>
              <a:gdLst/>
              <a:ahLst/>
              <a:cxnLst/>
              <a:rect l="l" t="t" r="r" b="b"/>
              <a:pathLst>
                <a:path w="40386" h="83201" extrusionOk="0">
                  <a:moveTo>
                    <a:pt x="0" y="31766"/>
                  </a:moveTo>
                  <a:cubicBezTo>
                    <a:pt x="318" y="28464"/>
                    <a:pt x="-381" y="16971"/>
                    <a:pt x="1905" y="11954"/>
                  </a:cubicBezTo>
                  <a:cubicBezTo>
                    <a:pt x="4191" y="6938"/>
                    <a:pt x="9144" y="3318"/>
                    <a:pt x="13716" y="1667"/>
                  </a:cubicBezTo>
                  <a:cubicBezTo>
                    <a:pt x="18288" y="16"/>
                    <a:pt x="25337" y="-1127"/>
                    <a:pt x="29337" y="2048"/>
                  </a:cubicBezTo>
                  <a:cubicBezTo>
                    <a:pt x="33338" y="5223"/>
                    <a:pt x="36005" y="12081"/>
                    <a:pt x="37719" y="20717"/>
                  </a:cubicBezTo>
                  <a:cubicBezTo>
                    <a:pt x="39434" y="29353"/>
                    <a:pt x="39180" y="43450"/>
                    <a:pt x="39624" y="53864"/>
                  </a:cubicBezTo>
                  <a:cubicBezTo>
                    <a:pt x="40069" y="64278"/>
                    <a:pt x="40259" y="78312"/>
                    <a:pt x="40386" y="83201"/>
                  </a:cubicBezTo>
                </a:path>
              </a:pathLst>
            </a:cu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g1086346587d_0_1364"/>
            <p:cNvSpPr txBox="1"/>
            <p:nvPr/>
          </p:nvSpPr>
          <p:spPr>
            <a:xfrm>
              <a:off x="1834325" y="2563800"/>
              <a:ext cx="882000" cy="36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Reactants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6" name="Google Shape;966;g1086346587d_0_1364"/>
            <p:cNvSpPr txBox="1"/>
            <p:nvPr/>
          </p:nvSpPr>
          <p:spPr>
            <a:xfrm>
              <a:off x="3643300" y="3835975"/>
              <a:ext cx="882000" cy="36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Products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67" name="Google Shape;967;g1086346587d_0_1364"/>
            <p:cNvCxnSpPr/>
            <p:nvPr/>
          </p:nvCxnSpPr>
          <p:spPr>
            <a:xfrm>
              <a:off x="2751950" y="2935650"/>
              <a:ext cx="810300" cy="2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68" name="Google Shape;968;g1086346587d_0_1364"/>
            <p:cNvCxnSpPr/>
            <p:nvPr/>
          </p:nvCxnSpPr>
          <p:spPr>
            <a:xfrm rot="10800000" flipH="1">
              <a:off x="3124200" y="2162175"/>
              <a:ext cx="9600" cy="7620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69" name="Google Shape;969;g1086346587d_0_1364"/>
            <p:cNvSpPr txBox="1"/>
            <p:nvPr/>
          </p:nvSpPr>
          <p:spPr>
            <a:xfrm>
              <a:off x="2688000" y="1598288"/>
              <a:ext cx="882000" cy="52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Activation energy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70" name="Google Shape;970;g1086346587d_0_1364"/>
            <p:cNvCxnSpPr/>
            <p:nvPr/>
          </p:nvCxnSpPr>
          <p:spPr>
            <a:xfrm>
              <a:off x="2818575" y="4204225"/>
              <a:ext cx="664800" cy="2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71" name="Google Shape;971;g1086346587d_0_1364"/>
            <p:cNvCxnSpPr/>
            <p:nvPr/>
          </p:nvCxnSpPr>
          <p:spPr>
            <a:xfrm flipH="1">
              <a:off x="3114525" y="2952750"/>
              <a:ext cx="19200" cy="12384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72" name="Google Shape;972;g1086346587d_0_1364"/>
            <p:cNvSpPr txBox="1"/>
            <p:nvPr/>
          </p:nvSpPr>
          <p:spPr>
            <a:xfrm>
              <a:off x="2148650" y="3199213"/>
              <a:ext cx="882000" cy="67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Overall</a:t>
              </a:r>
              <a:endParaRPr sz="9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energy</a:t>
              </a:r>
              <a:endParaRPr sz="9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change</a:t>
              </a:r>
              <a:endParaRPr sz="9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3" name="Google Shape;973;g1086346587d_0_1364"/>
          <p:cNvGrpSpPr/>
          <p:nvPr/>
        </p:nvGrpSpPr>
        <p:grpSpPr>
          <a:xfrm>
            <a:off x="911050" y="5423893"/>
            <a:ext cx="4464520" cy="3312252"/>
            <a:chOff x="881486" y="5765722"/>
            <a:chExt cx="3652258" cy="3057557"/>
          </a:xfrm>
        </p:grpSpPr>
        <p:grpSp>
          <p:nvGrpSpPr>
            <p:cNvPr id="974" name="Google Shape;974;g1086346587d_0_1364"/>
            <p:cNvGrpSpPr/>
            <p:nvPr/>
          </p:nvGrpSpPr>
          <p:grpSpPr>
            <a:xfrm>
              <a:off x="881486" y="6035483"/>
              <a:ext cx="3652258" cy="2787796"/>
              <a:chOff x="424300" y="1905075"/>
              <a:chExt cx="4262175" cy="3253351"/>
            </a:xfrm>
          </p:grpSpPr>
          <p:grpSp>
            <p:nvGrpSpPr>
              <p:cNvPr id="975" name="Google Shape;975;g1086346587d_0_1364"/>
              <p:cNvGrpSpPr/>
              <p:nvPr/>
            </p:nvGrpSpPr>
            <p:grpSpPr>
              <a:xfrm>
                <a:off x="1876675" y="1905075"/>
                <a:ext cx="2809800" cy="2809800"/>
                <a:chOff x="1552575" y="1238325"/>
                <a:chExt cx="2809800" cy="2809800"/>
              </a:xfrm>
            </p:grpSpPr>
            <p:cxnSp>
              <p:nvCxnSpPr>
                <p:cNvPr id="976" name="Google Shape;976;g1086346587d_0_1364"/>
                <p:cNvCxnSpPr/>
                <p:nvPr/>
              </p:nvCxnSpPr>
              <p:spPr>
                <a:xfrm rot="5400000" flipH="1">
                  <a:off x="152475" y="2638425"/>
                  <a:ext cx="2809800" cy="96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triangle" w="med" len="med"/>
                </a:ln>
              </p:spPr>
            </p:cxnSp>
            <p:cxnSp>
              <p:nvCxnSpPr>
                <p:cNvPr id="977" name="Google Shape;977;g1086346587d_0_1364"/>
                <p:cNvCxnSpPr/>
                <p:nvPr/>
              </p:nvCxnSpPr>
              <p:spPr>
                <a:xfrm rot="10800000" flipH="1">
                  <a:off x="1552575" y="4038525"/>
                  <a:ext cx="2809800" cy="96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triangle" w="med" len="med"/>
                </a:ln>
              </p:spPr>
            </p:cxnSp>
          </p:grpSp>
          <p:sp>
            <p:nvSpPr>
              <p:cNvPr id="978" name="Google Shape;978;g1086346587d_0_1364"/>
              <p:cNvSpPr txBox="1"/>
              <p:nvPr/>
            </p:nvSpPr>
            <p:spPr>
              <a:xfrm>
                <a:off x="1927876" y="4810126"/>
                <a:ext cx="2672700" cy="34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en-US" sz="9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Progress of reaction</a:t>
                </a:r>
                <a:endParaRPr sz="9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9" name="Google Shape;979;g1086346587d_0_1364"/>
              <p:cNvSpPr txBox="1"/>
              <p:nvPr/>
            </p:nvSpPr>
            <p:spPr>
              <a:xfrm>
                <a:off x="424300" y="3080325"/>
                <a:ext cx="1938000" cy="34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en-US" sz="9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Energy</a:t>
                </a:r>
                <a:endParaRPr sz="9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980" name="Google Shape;980;g1086346587d_0_1364"/>
            <p:cNvCxnSpPr/>
            <p:nvPr/>
          </p:nvCxnSpPr>
          <p:spPr>
            <a:xfrm>
              <a:off x="2143125" y="7858125"/>
              <a:ext cx="6477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81" name="Google Shape;981;g1086346587d_0_1364"/>
            <p:cNvCxnSpPr/>
            <p:nvPr/>
          </p:nvCxnSpPr>
          <p:spPr>
            <a:xfrm>
              <a:off x="3482600" y="6798900"/>
              <a:ext cx="6477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82" name="Google Shape;982;g1086346587d_0_1364"/>
            <p:cNvSpPr/>
            <p:nvPr/>
          </p:nvSpPr>
          <p:spPr>
            <a:xfrm>
              <a:off x="2774150" y="6233319"/>
              <a:ext cx="723900" cy="1624800"/>
            </a:xfrm>
            <a:custGeom>
              <a:avLst/>
              <a:gdLst/>
              <a:ahLst/>
              <a:cxnLst/>
              <a:rect l="l" t="t" r="r" b="b"/>
              <a:pathLst>
                <a:path w="28956" h="64992" extrusionOk="0">
                  <a:moveTo>
                    <a:pt x="0" y="64992"/>
                  </a:moveTo>
                  <a:cubicBezTo>
                    <a:pt x="508" y="55785"/>
                    <a:pt x="635" y="20542"/>
                    <a:pt x="3048" y="9747"/>
                  </a:cubicBezTo>
                  <a:cubicBezTo>
                    <a:pt x="5461" y="-1048"/>
                    <a:pt x="10795" y="1111"/>
                    <a:pt x="14478" y="222"/>
                  </a:cubicBezTo>
                  <a:cubicBezTo>
                    <a:pt x="18161" y="-667"/>
                    <a:pt x="22987" y="2254"/>
                    <a:pt x="25146" y="4413"/>
                  </a:cubicBezTo>
                  <a:cubicBezTo>
                    <a:pt x="27305" y="6572"/>
                    <a:pt x="26797" y="10065"/>
                    <a:pt x="27432" y="13176"/>
                  </a:cubicBezTo>
                  <a:cubicBezTo>
                    <a:pt x="28067" y="16288"/>
                    <a:pt x="28702" y="21431"/>
                    <a:pt x="28956" y="23082"/>
                  </a:cubicBezTo>
                </a:path>
              </a:pathLst>
            </a:cu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g1086346587d_0_1364"/>
            <p:cNvSpPr txBox="1"/>
            <p:nvPr/>
          </p:nvSpPr>
          <p:spPr>
            <a:xfrm>
              <a:off x="2066936" y="7545620"/>
              <a:ext cx="755700" cy="29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Reactants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g1086346587d_0_1364"/>
            <p:cNvSpPr txBox="1"/>
            <p:nvPr/>
          </p:nvSpPr>
          <p:spPr>
            <a:xfrm>
              <a:off x="3428609" y="6511596"/>
              <a:ext cx="755700" cy="29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Products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85" name="Google Shape;985;g1086346587d_0_1364"/>
            <p:cNvCxnSpPr/>
            <p:nvPr/>
          </p:nvCxnSpPr>
          <p:spPr>
            <a:xfrm rot="10800000">
              <a:off x="3124255" y="6296037"/>
              <a:ext cx="7800" cy="1563300"/>
            </a:xfrm>
            <a:prstGeom prst="straightConnector1">
              <a:avLst/>
            </a:prstGeom>
            <a:noFill/>
            <a:ln w="38100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86" name="Google Shape;986;g1086346587d_0_1364"/>
            <p:cNvSpPr txBox="1"/>
            <p:nvPr/>
          </p:nvSpPr>
          <p:spPr>
            <a:xfrm>
              <a:off x="2778625" y="5765722"/>
              <a:ext cx="755700" cy="42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-US" sz="9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Activation energy</a:t>
              </a:r>
              <a:endParaRPr sz="9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87" name="Google Shape;987;g1086346587d_0_1364"/>
            <p:cNvCxnSpPr/>
            <p:nvPr/>
          </p:nvCxnSpPr>
          <p:spPr>
            <a:xfrm>
              <a:off x="2809374" y="7856933"/>
              <a:ext cx="694200" cy="24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270368" y="900711"/>
            <a:ext cx="221163" cy="2719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403096" y="859411"/>
            <a:ext cx="64549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Explain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lithium is less reactive than sodium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4506586" y="9477072"/>
            <a:ext cx="212495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6"/>
          <p:cNvPicPr preferRelativeResize="0"/>
          <p:nvPr/>
        </p:nvPicPr>
        <p:blipFill rotWithShape="1">
          <a:blip r:embed="rId4">
            <a:alphaModFix/>
          </a:blip>
          <a:srcRect l="28456" t="22568" r="28588" b="45153"/>
          <a:stretch/>
        </p:blipFill>
        <p:spPr>
          <a:xfrm>
            <a:off x="403100" y="1393376"/>
            <a:ext cx="6057700" cy="284524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6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6390102" y="3951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[4]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 txBox="1"/>
          <p:nvPr/>
        </p:nvSpPr>
        <p:spPr>
          <a:xfrm>
            <a:off x="403096" y="45932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an isotope?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p16"/>
          <p:cNvPicPr preferRelativeResize="0"/>
          <p:nvPr/>
        </p:nvPicPr>
        <p:blipFill rotWithShape="1">
          <a:blip r:embed="rId4">
            <a:alphaModFix/>
          </a:blip>
          <a:srcRect l="28456" t="22569" r="28588" b="64602"/>
          <a:stretch/>
        </p:blipFill>
        <p:spPr>
          <a:xfrm>
            <a:off x="403100" y="5127170"/>
            <a:ext cx="6057700" cy="113075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6"/>
          <p:cNvSpPr txBox="1"/>
          <p:nvPr/>
        </p:nvSpPr>
        <p:spPr>
          <a:xfrm>
            <a:off x="6390102" y="60092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6"/>
          <p:cNvSpPr txBox="1"/>
          <p:nvPr/>
        </p:nvSpPr>
        <p:spPr>
          <a:xfrm>
            <a:off x="403096" y="68030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How many elements and atoms are in one molecule of sulfuric acid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(H₂SO₄)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?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6"/>
          <p:cNvPicPr preferRelativeResize="0"/>
          <p:nvPr/>
        </p:nvPicPr>
        <p:blipFill rotWithShape="1">
          <a:blip r:embed="rId4">
            <a:alphaModFix/>
          </a:blip>
          <a:srcRect l="46401" t="48999" r="28587" b="48827"/>
          <a:stretch/>
        </p:blipFill>
        <p:spPr>
          <a:xfrm>
            <a:off x="2933700" y="8600050"/>
            <a:ext cx="3527100" cy="191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6"/>
          <p:cNvSpPr txBox="1"/>
          <p:nvPr/>
        </p:nvSpPr>
        <p:spPr>
          <a:xfrm>
            <a:off x="6390102" y="7761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1095300" y="7622150"/>
            <a:ext cx="1838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of elements =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1298225" y="8376075"/>
            <a:ext cx="1838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of atoms =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6390102" y="8533386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16"/>
          <p:cNvPicPr preferRelativeResize="0"/>
          <p:nvPr/>
        </p:nvPicPr>
        <p:blipFill rotWithShape="1">
          <a:blip r:embed="rId4">
            <a:alphaModFix/>
          </a:blip>
          <a:srcRect l="46401" t="48999" r="28587" b="48827"/>
          <a:stretch/>
        </p:blipFill>
        <p:spPr>
          <a:xfrm>
            <a:off x="2933700" y="7838050"/>
            <a:ext cx="3527100" cy="1915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0" name="Google Shape;140;p16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41" name="Google Shape;141;p16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2" name="Google Shape;142;p16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strike="noStrike" cap="none"/>
                        <a:t>The Periodic Table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404dce022_0_237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0404dce022_0_237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why fluorine is more reactive than bromine.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0404dce022_0_237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g10404dce022_0_2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10404dce022_0_237"/>
          <p:cNvPicPr preferRelativeResize="0"/>
          <p:nvPr/>
        </p:nvPicPr>
        <p:blipFill rotWithShape="1">
          <a:blip r:embed="rId4">
            <a:alphaModFix/>
          </a:blip>
          <a:srcRect l="28456" t="22567" r="28588" b="41696"/>
          <a:stretch/>
        </p:blipFill>
        <p:spPr>
          <a:xfrm>
            <a:off x="403100" y="1393377"/>
            <a:ext cx="6057700" cy="315005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10404dce022_0_237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10404dce022_0_237"/>
          <p:cNvSpPr txBox="1"/>
          <p:nvPr/>
        </p:nvSpPr>
        <p:spPr>
          <a:xfrm>
            <a:off x="6390102" y="4332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10404dce022_0_237"/>
          <p:cNvSpPr txBox="1"/>
          <p:nvPr/>
        </p:nvSpPr>
        <p:spPr>
          <a:xfrm>
            <a:off x="403096" y="4974211"/>
            <a:ext cx="645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</a:t>
            </a:r>
            <a:r>
              <a:rPr lang="en-US" sz="1400" b="0" i="0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Why was Mendeleev’s periodic table accepted by other scientists compared to previous versions of the periodic table?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g10404dce022_0_237"/>
          <p:cNvPicPr preferRelativeResize="0"/>
          <p:nvPr/>
        </p:nvPicPr>
        <p:blipFill rotWithShape="1">
          <a:blip r:embed="rId4">
            <a:alphaModFix/>
          </a:blip>
          <a:srcRect l="28456" t="22568" r="28588" b="41046"/>
          <a:stretch/>
        </p:blipFill>
        <p:spPr>
          <a:xfrm>
            <a:off x="403100" y="6041577"/>
            <a:ext cx="6057700" cy="320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10404dce022_0_237"/>
          <p:cNvSpPr txBox="1"/>
          <p:nvPr/>
        </p:nvSpPr>
        <p:spPr>
          <a:xfrm>
            <a:off x="6390102" y="89810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10404dce022_0_237"/>
          <p:cNvSpPr txBox="1"/>
          <p:nvPr/>
        </p:nvSpPr>
        <p:spPr>
          <a:xfrm>
            <a:off x="6390102" y="10428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8" name="Google Shape;158;g10404dce022_0_237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59" name="Google Shape;159;g10404dce022_0_237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0" name="Google Shape;160;g10404dce022_0_237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strike="noStrike" cap="none"/>
                        <a:t>The Periodic Table</a:t>
                      </a:r>
                      <a:endParaRPr sz="16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" name="Google Shape;165;g10404dce022_0_385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6" name="Google Shape;166;g10404dce022_0_385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10404dce022_0_385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Calculate the number of protons, electrons and neutrons in the following atoms: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8" name="Google Shape;168;g10404dce022_0_385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Atomic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9" name="Google Shape;169;g10404dce022_0_385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g10404dce022_0_3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g10404dce022_0_385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2" name="Google Shape;172;g10404dce022_0_385"/>
          <p:cNvGraphicFramePr/>
          <p:nvPr/>
        </p:nvGraphicFramePr>
        <p:xfrm>
          <a:off x="491400" y="1457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101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0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Element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Mass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Atomic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Neutrons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Lithium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Oxygen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Sodium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Aluminium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Potassium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Calcium 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3" name="Google Shape;173;g10404dce022_0_385"/>
          <p:cNvSpPr txBox="1"/>
          <p:nvPr/>
        </p:nvSpPr>
        <p:spPr>
          <a:xfrm>
            <a:off x="6263799" y="4637650"/>
            <a:ext cx="591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10404dce022_0_385"/>
          <p:cNvSpPr txBox="1"/>
          <p:nvPr/>
        </p:nvSpPr>
        <p:spPr>
          <a:xfrm>
            <a:off x="403096" y="52028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Calculate the number of protons, electrons and neutrons in the following ions: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5" name="Google Shape;175;g10404dce022_0_385"/>
          <p:cNvGraphicFramePr/>
          <p:nvPr/>
        </p:nvGraphicFramePr>
        <p:xfrm>
          <a:off x="491400" y="5801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{1366F55D-BA98-4EE5-BE27-009C59C621AC}</a:tableStyleId>
              </a:tblPr>
              <a:tblGrid>
                <a:gridCol w="153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Ion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Mass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Atomic number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Protons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Electrons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Neutrons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Hydrogen = H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⁺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Fluoride = F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⁻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Oxide = O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²⁻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Sodium = Na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⁺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Aluminium = A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l³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⁺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Nitride = N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³⁻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Magnesium = Mg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²⁺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6" name="Google Shape;176;g10404dce022_0_385"/>
          <p:cNvSpPr txBox="1"/>
          <p:nvPr/>
        </p:nvSpPr>
        <p:spPr>
          <a:xfrm>
            <a:off x="6263799" y="8981050"/>
            <a:ext cx="591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[21]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7" name="Google Shape;177;g10404dce022_0_385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Google Shape;182;g10404dce022_0_479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3" name="Google Shape;183;g10404dce022_0_479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10404dce022_0_479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why the mass number of a magnesium atom is 24.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5" name="Google Shape;185;g10404dce022_0_479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Atomic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6" name="Google Shape;186;g10404dce022_0_479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7" name="Google Shape;187;g10404dce022_0_4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0404dce022_0_479"/>
          <p:cNvPicPr preferRelativeResize="0"/>
          <p:nvPr/>
        </p:nvPicPr>
        <p:blipFill rotWithShape="1">
          <a:blip r:embed="rId4">
            <a:alphaModFix/>
          </a:blip>
          <a:srcRect l="28456" t="22568" r="28588" b="60929"/>
          <a:stretch/>
        </p:blipFill>
        <p:spPr>
          <a:xfrm>
            <a:off x="403100" y="1469575"/>
            <a:ext cx="6057700" cy="145460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10404dce022_0_479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10404dce022_0_479"/>
          <p:cNvSpPr txBox="1"/>
          <p:nvPr/>
        </p:nvSpPr>
        <p:spPr>
          <a:xfrm>
            <a:off x="6390102" y="26564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10404dce022_0_479"/>
          <p:cNvSpPr txBox="1"/>
          <p:nvPr/>
        </p:nvSpPr>
        <p:spPr>
          <a:xfrm>
            <a:off x="6390102" y="10428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g10404dce022_0_479"/>
          <p:cNvSpPr txBox="1"/>
          <p:nvPr/>
        </p:nvSpPr>
        <p:spPr>
          <a:xfrm>
            <a:off x="403096" y="32978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why carbon-14 and carbon-12 are isotopes.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g10404dce022_0_479"/>
          <p:cNvPicPr preferRelativeResize="0"/>
          <p:nvPr/>
        </p:nvPicPr>
        <p:blipFill rotWithShape="1">
          <a:blip r:embed="rId4">
            <a:alphaModFix/>
          </a:blip>
          <a:srcRect l="28456" t="22567" r="28588" b="57148"/>
          <a:stretch/>
        </p:blipFill>
        <p:spPr>
          <a:xfrm>
            <a:off x="403100" y="3907976"/>
            <a:ext cx="6057700" cy="178797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g10404dce022_0_479"/>
          <p:cNvSpPr txBox="1"/>
          <p:nvPr/>
        </p:nvSpPr>
        <p:spPr>
          <a:xfrm>
            <a:off x="6390102" y="54758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10404dce022_0_479"/>
          <p:cNvSpPr txBox="1"/>
          <p:nvPr/>
        </p:nvSpPr>
        <p:spPr>
          <a:xfrm>
            <a:off x="403096" y="61172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why an atom has no overall charge.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g10404dce022_0_479"/>
          <p:cNvPicPr preferRelativeResize="0"/>
          <p:nvPr/>
        </p:nvPicPr>
        <p:blipFill rotWithShape="1">
          <a:blip r:embed="rId4">
            <a:alphaModFix/>
          </a:blip>
          <a:srcRect l="28456" t="22566" r="28588" b="53193"/>
          <a:stretch/>
        </p:blipFill>
        <p:spPr>
          <a:xfrm>
            <a:off x="403100" y="6727375"/>
            <a:ext cx="6057700" cy="213662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g10404dce022_0_479"/>
          <p:cNvSpPr txBox="1"/>
          <p:nvPr/>
        </p:nvSpPr>
        <p:spPr>
          <a:xfrm>
            <a:off x="6390102" y="8676261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8" name="Google Shape;198;g10404dce022_0_479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Google Shape;203;p17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4" name="Google Shape;204;p17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7"/>
          <p:cNvSpPr txBox="1"/>
          <p:nvPr/>
        </p:nvSpPr>
        <p:spPr>
          <a:xfrm>
            <a:off x="403096" y="8594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What is an ionic bond?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6" name="Google Shape;206;p17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7" name="Google Shape;207;p17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9" name="Google Shape;209;p17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0" name="Google Shape;210;p17"/>
          <p:cNvPicPr preferRelativeResize="0"/>
          <p:nvPr/>
        </p:nvPicPr>
        <p:blipFill rotWithShape="1">
          <a:blip r:embed="rId4">
            <a:alphaModFix/>
          </a:blip>
          <a:srcRect l="28456" t="22576" r="28587" b="72159"/>
          <a:stretch/>
        </p:blipFill>
        <p:spPr>
          <a:xfrm>
            <a:off x="420094" y="1393367"/>
            <a:ext cx="6057698" cy="464008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7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7"/>
          <p:cNvSpPr txBox="1"/>
          <p:nvPr/>
        </p:nvSpPr>
        <p:spPr>
          <a:xfrm>
            <a:off x="6407100" y="1603847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7"/>
          <p:cNvSpPr txBox="1"/>
          <p:nvPr/>
        </p:nvSpPr>
        <p:spPr>
          <a:xfrm>
            <a:off x="403096" y="2035966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What is a covalent bond?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p17"/>
          <p:cNvPicPr preferRelativeResize="0"/>
          <p:nvPr/>
        </p:nvPicPr>
        <p:blipFill rotWithShape="1">
          <a:blip r:embed="rId4">
            <a:alphaModFix/>
          </a:blip>
          <a:srcRect l="28456" t="22575" r="28587" b="72432"/>
          <a:stretch/>
        </p:blipFill>
        <p:spPr>
          <a:xfrm>
            <a:off x="420094" y="2569922"/>
            <a:ext cx="6057698" cy="439978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7"/>
          <p:cNvSpPr txBox="1"/>
          <p:nvPr/>
        </p:nvSpPr>
        <p:spPr>
          <a:xfrm>
            <a:off x="6407100" y="276135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7"/>
          <p:cNvSpPr txBox="1"/>
          <p:nvPr/>
        </p:nvSpPr>
        <p:spPr>
          <a:xfrm>
            <a:off x="403096" y="3147994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 What is a metallic bond?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7" name="Google Shape;217;p17"/>
          <p:cNvPicPr preferRelativeResize="0"/>
          <p:nvPr/>
        </p:nvPicPr>
        <p:blipFill rotWithShape="1">
          <a:blip r:embed="rId4">
            <a:alphaModFix/>
          </a:blip>
          <a:srcRect l="28456" t="22576" r="28587" b="72297"/>
          <a:stretch/>
        </p:blipFill>
        <p:spPr>
          <a:xfrm>
            <a:off x="420094" y="3681950"/>
            <a:ext cx="6057698" cy="451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7"/>
          <p:cNvSpPr txBox="1"/>
          <p:nvPr/>
        </p:nvSpPr>
        <p:spPr>
          <a:xfrm>
            <a:off x="6407100" y="3892430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7"/>
          <p:cNvSpPr txBox="1"/>
          <p:nvPr/>
        </p:nvSpPr>
        <p:spPr>
          <a:xfrm>
            <a:off x="386098" y="4546138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 Explain why simple molecules such as fluorine or oxygen have low boiling points.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0" name="Google Shape;220;p17"/>
          <p:cNvPicPr preferRelativeResize="0"/>
          <p:nvPr/>
        </p:nvPicPr>
        <p:blipFill rotWithShape="1">
          <a:blip r:embed="rId4">
            <a:alphaModFix/>
          </a:blip>
          <a:srcRect l="28456" t="22576" r="28587" b="64599"/>
          <a:stretch/>
        </p:blipFill>
        <p:spPr>
          <a:xfrm>
            <a:off x="403096" y="5080094"/>
            <a:ext cx="6057698" cy="1130206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7"/>
          <p:cNvSpPr txBox="1"/>
          <p:nvPr/>
        </p:nvSpPr>
        <p:spPr>
          <a:xfrm>
            <a:off x="6390102" y="5995424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[2]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7"/>
          <p:cNvSpPr txBox="1"/>
          <p:nvPr/>
        </p:nvSpPr>
        <p:spPr>
          <a:xfrm>
            <a:off x="394041" y="6570593"/>
            <a:ext cx="6454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Explain the trend in boiling points of group 7 molecules going down the group.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17"/>
          <p:cNvPicPr preferRelativeResize="0"/>
          <p:nvPr/>
        </p:nvPicPr>
        <p:blipFill rotWithShape="1">
          <a:blip r:embed="rId4">
            <a:alphaModFix/>
          </a:blip>
          <a:srcRect l="28456" t="22576" r="28587" b="53096"/>
          <a:stretch/>
        </p:blipFill>
        <p:spPr>
          <a:xfrm>
            <a:off x="411039" y="7104549"/>
            <a:ext cx="6057698" cy="2144226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7"/>
          <p:cNvSpPr txBox="1"/>
          <p:nvPr/>
        </p:nvSpPr>
        <p:spPr>
          <a:xfrm>
            <a:off x="6407100" y="9030256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" name="Google Shape;229;g106d68ef531_1_0"/>
          <p:cNvGraphicFramePr/>
          <p:nvPr/>
        </p:nvGraphicFramePr>
        <p:xfrm>
          <a:off x="304365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9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Biology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Specialised Cells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0" name="Google Shape;230;g106d68ef531_1_0"/>
          <p:cNvSpPr/>
          <p:nvPr/>
        </p:nvSpPr>
        <p:spPr>
          <a:xfrm>
            <a:off x="270368" y="900711"/>
            <a:ext cx="221100" cy="27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g106d68ef531_1_0"/>
          <p:cNvSpPr txBox="1"/>
          <p:nvPr/>
        </p:nvSpPr>
        <p:spPr>
          <a:xfrm>
            <a:off x="403100" y="859400"/>
            <a:ext cx="6228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Explain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magnesium and sulfur produce the ionic compound magnesium sulfide.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2" name="Google Shape;232;g106d68ef531_1_0"/>
          <p:cNvGraphicFramePr/>
          <p:nvPr/>
        </p:nvGraphicFramePr>
        <p:xfrm>
          <a:off x="-1" y="198088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{8D3B78C6-E098-4A3E-9CF6-D699C07F0005}</a:tableStyleId>
              </a:tblPr>
              <a:tblGrid>
                <a:gridCol w="113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Chemistry </a:t>
                      </a:r>
                      <a:endParaRPr sz="160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Paper 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u="none" strike="noStrike" cap="none">
                          <a:solidFill>
                            <a:schemeClr val="lt1"/>
                          </a:solidFill>
                        </a:rPr>
                        <a:t>Topic 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u="none" strike="noStrike" cap="none"/>
                        <a:t>Bonding &amp; Structure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6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3" name="Google Shape;233;g106d68ef531_1_0"/>
          <p:cNvSpPr txBox="1"/>
          <p:nvPr/>
        </p:nvSpPr>
        <p:spPr>
          <a:xfrm>
            <a:off x="4506586" y="9477072"/>
            <a:ext cx="2124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E60E8"/>
                </a:solidFill>
                <a:latin typeface="Calibri"/>
                <a:ea typeface="Calibri"/>
                <a:cs typeface="Calibri"/>
                <a:sym typeface="Calibri"/>
              </a:rPr>
              <a:t>www.KayScience.com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4" name="Google Shape;234;g106d68ef531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4296" y="9485636"/>
            <a:ext cx="1452368" cy="3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5" name="Google Shape;235;g106d68ef531_1_0"/>
          <p:cNvCxnSpPr/>
          <p:nvPr/>
        </p:nvCxnSpPr>
        <p:spPr>
          <a:xfrm>
            <a:off x="213534" y="9427336"/>
            <a:ext cx="6428700" cy="0"/>
          </a:xfrm>
          <a:prstGeom prst="straightConnector1">
            <a:avLst/>
          </a:prstGeom>
          <a:noFill/>
          <a:ln w="19050" cap="flat" cmpd="sng">
            <a:solidFill>
              <a:srgbClr val="1E60E8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36" name="Google Shape;236;g106d68ef531_1_0"/>
          <p:cNvPicPr preferRelativeResize="0"/>
          <p:nvPr/>
        </p:nvPicPr>
        <p:blipFill rotWithShape="1">
          <a:blip r:embed="rId4">
            <a:alphaModFix/>
          </a:blip>
          <a:srcRect l="28523" t="26070" r="28519" b="41254"/>
          <a:stretch/>
        </p:blipFill>
        <p:spPr>
          <a:xfrm>
            <a:off x="420100" y="1644875"/>
            <a:ext cx="6057700" cy="2879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g106d68ef531_1_0"/>
          <p:cNvSpPr txBox="1"/>
          <p:nvPr/>
        </p:nvSpPr>
        <p:spPr>
          <a:xfrm>
            <a:off x="3136624" y="9478864"/>
            <a:ext cx="59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1D60E9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106d68ef531_1_0"/>
          <p:cNvSpPr txBox="1"/>
          <p:nvPr/>
        </p:nvSpPr>
        <p:spPr>
          <a:xfrm>
            <a:off x="6407100" y="42613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[4]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106d68ef531_1_0"/>
          <p:cNvSpPr txBox="1"/>
          <p:nvPr/>
        </p:nvSpPr>
        <p:spPr>
          <a:xfrm>
            <a:off x="403096" y="5126611"/>
            <a:ext cx="645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Explain how copper conducts electricity.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g106d68ef531_1_0"/>
          <p:cNvPicPr preferRelativeResize="0"/>
          <p:nvPr/>
        </p:nvPicPr>
        <p:blipFill rotWithShape="1">
          <a:blip r:embed="rId4">
            <a:alphaModFix/>
          </a:blip>
          <a:srcRect l="28456" t="22568" r="28586" b="45468"/>
          <a:stretch/>
        </p:blipFill>
        <p:spPr>
          <a:xfrm>
            <a:off x="420100" y="5755825"/>
            <a:ext cx="6057700" cy="2816677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g106d68ef531_1_0"/>
          <p:cNvSpPr txBox="1"/>
          <p:nvPr/>
        </p:nvSpPr>
        <p:spPr>
          <a:xfrm>
            <a:off x="6407100" y="8376122"/>
            <a:ext cx="46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[3]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4640</Words>
  <Application>Microsoft Macintosh PowerPoint</Application>
  <PresentationFormat>A4 Paper (210x297 mm)</PresentationFormat>
  <Paragraphs>1183</Paragraphs>
  <Slides>39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DIN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Khattab</dc:creator>
  <cp:lastModifiedBy>Ahmed Khattab</cp:lastModifiedBy>
  <cp:revision>1</cp:revision>
  <dcterms:created xsi:type="dcterms:W3CDTF">2021-12-03T08:29:10Z</dcterms:created>
  <dcterms:modified xsi:type="dcterms:W3CDTF">2022-01-12T08:46:02Z</dcterms:modified>
</cp:coreProperties>
</file>